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2"/>
  </p:sldMasterIdLst>
  <p:notesMasterIdLst>
    <p:notesMasterId r:id="rId23"/>
  </p:notesMasterIdLst>
  <p:handoutMasterIdLst>
    <p:handoutMasterId r:id="rId24"/>
  </p:handoutMasterIdLst>
  <p:sldIdLst>
    <p:sldId id="256" r:id="rId3"/>
    <p:sldId id="266" r:id="rId4"/>
    <p:sldId id="257" r:id="rId5"/>
    <p:sldId id="258" r:id="rId6"/>
    <p:sldId id="259" r:id="rId7"/>
    <p:sldId id="260" r:id="rId8"/>
    <p:sldId id="261" r:id="rId9"/>
    <p:sldId id="267" r:id="rId10"/>
    <p:sldId id="263" r:id="rId11"/>
    <p:sldId id="264" r:id="rId12"/>
    <p:sldId id="265" r:id="rId13"/>
    <p:sldId id="268" r:id="rId14"/>
    <p:sldId id="269" r:id="rId15"/>
    <p:sldId id="270" r:id="rId16"/>
    <p:sldId id="276"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9E12B-2133-400E-9A48-FCD6699A174C}" v="7" dt="2023-07-13T15:40:55.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771" autoAdjust="0"/>
  </p:normalViewPr>
  <p:slideViewPr>
    <p:cSldViewPr>
      <p:cViewPr varScale="1">
        <p:scale>
          <a:sx n="82" d="100"/>
          <a:sy n="82" d="100"/>
        </p:scale>
        <p:origin x="14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Yeo" userId="d41844e0-d813-430e-91ad-0f42385b5615" providerId="ADAL" clId="{4B19E12B-2133-400E-9A48-FCD6699A174C}"/>
    <pc:docChg chg="undo custSel addSld delSld modSld">
      <pc:chgData name="Kelly Yeo" userId="d41844e0-d813-430e-91ad-0f42385b5615" providerId="ADAL" clId="{4B19E12B-2133-400E-9A48-FCD6699A174C}" dt="2023-07-13T15:48:05.059" v="267" actId="27636"/>
      <pc:docMkLst>
        <pc:docMk/>
      </pc:docMkLst>
      <pc:sldChg chg="delSp modSp mod delDesignElem">
        <pc:chgData name="Kelly Yeo" userId="d41844e0-d813-430e-91ad-0f42385b5615" providerId="ADAL" clId="{4B19E12B-2133-400E-9A48-FCD6699A174C}" dt="2023-07-13T15:41:16.180" v="106" actId="122"/>
        <pc:sldMkLst>
          <pc:docMk/>
          <pc:sldMk cId="3033069560" sldId="256"/>
        </pc:sldMkLst>
        <pc:spChg chg="mod">
          <ac:chgData name="Kelly Yeo" userId="d41844e0-d813-430e-91ad-0f42385b5615" providerId="ADAL" clId="{4B19E12B-2133-400E-9A48-FCD6699A174C}" dt="2023-07-13T15:41:16.180" v="106" actId="122"/>
          <ac:spMkLst>
            <pc:docMk/>
            <pc:sldMk cId="3033069560" sldId="256"/>
            <ac:spMk id="5" creationId="{00000000-0000-0000-0000-000000000000}"/>
          </ac:spMkLst>
        </pc:spChg>
        <pc:spChg chg="del">
          <ac:chgData name="Kelly Yeo" userId="d41844e0-d813-430e-91ad-0f42385b5615" providerId="ADAL" clId="{4B19E12B-2133-400E-9A48-FCD6699A174C}" dt="2023-07-13T15:39:56.056" v="61"/>
          <ac:spMkLst>
            <pc:docMk/>
            <pc:sldMk cId="3033069560" sldId="256"/>
            <ac:spMk id="1032" creationId="{6B92FAF7-0AD3-4B47-9111-D0E9CD79E247}"/>
          </ac:spMkLst>
        </pc:spChg>
        <pc:grpChg chg="del">
          <ac:chgData name="Kelly Yeo" userId="d41844e0-d813-430e-91ad-0f42385b5615" providerId="ADAL" clId="{4B19E12B-2133-400E-9A48-FCD6699A174C}" dt="2023-07-13T15:39:56.056" v="61"/>
          <ac:grpSpMkLst>
            <pc:docMk/>
            <pc:sldMk cId="3033069560" sldId="256"/>
            <ac:grpSpMk id="1034" creationId="{D6A77139-BADB-4B2C-BD41-B67A4D37D758}"/>
          </ac:grpSpMkLst>
        </pc:grpChg>
        <pc:grpChg chg="del">
          <ac:chgData name="Kelly Yeo" userId="d41844e0-d813-430e-91ad-0f42385b5615" providerId="ADAL" clId="{4B19E12B-2133-400E-9A48-FCD6699A174C}" dt="2023-07-13T15:39:56.056" v="61"/>
          <ac:grpSpMkLst>
            <pc:docMk/>
            <pc:sldMk cId="3033069560" sldId="256"/>
            <ac:grpSpMk id="1040" creationId="{2786ABD8-AB9F-46F2-A7D9-36F1F7338CF9}"/>
          </ac:grpSpMkLst>
        </pc:grpChg>
      </pc:sldChg>
      <pc:sldChg chg="modSp mod">
        <pc:chgData name="Kelly Yeo" userId="d41844e0-d813-430e-91ad-0f42385b5615" providerId="ADAL" clId="{4B19E12B-2133-400E-9A48-FCD6699A174C}" dt="2023-07-13T15:40:55.930" v="102" actId="27636"/>
        <pc:sldMkLst>
          <pc:docMk/>
          <pc:sldMk cId="3553039030" sldId="257"/>
        </pc:sldMkLst>
        <pc:spChg chg="mod">
          <ac:chgData name="Kelly Yeo" userId="d41844e0-d813-430e-91ad-0f42385b5615" providerId="ADAL" clId="{4B19E12B-2133-400E-9A48-FCD6699A174C}" dt="2023-07-13T15:40:55.776" v="99"/>
          <ac:spMkLst>
            <pc:docMk/>
            <pc:sldMk cId="3553039030" sldId="257"/>
            <ac:spMk id="2" creationId="{00000000-0000-0000-0000-000000000000}"/>
          </ac:spMkLst>
        </pc:spChg>
        <pc:spChg chg="mod">
          <ac:chgData name="Kelly Yeo" userId="d41844e0-d813-430e-91ad-0f42385b5615" providerId="ADAL" clId="{4B19E12B-2133-400E-9A48-FCD6699A174C}" dt="2023-07-13T15:40:55.930" v="102" actId="27636"/>
          <ac:spMkLst>
            <pc:docMk/>
            <pc:sldMk cId="3553039030" sldId="257"/>
            <ac:spMk id="3" creationId="{00000000-0000-0000-0000-000000000000}"/>
          </ac:spMkLst>
        </pc:spChg>
      </pc:sldChg>
      <pc:sldChg chg="modSp mod">
        <pc:chgData name="Kelly Yeo" userId="d41844e0-d813-430e-91ad-0f42385b5615" providerId="ADAL" clId="{4B19E12B-2133-400E-9A48-FCD6699A174C}" dt="2023-07-13T15:40:55.934" v="103" actId="27636"/>
        <pc:sldMkLst>
          <pc:docMk/>
          <pc:sldMk cId="435692224" sldId="258"/>
        </pc:sldMkLst>
        <pc:spChg chg="mod">
          <ac:chgData name="Kelly Yeo" userId="d41844e0-d813-430e-91ad-0f42385b5615" providerId="ADAL" clId="{4B19E12B-2133-400E-9A48-FCD6699A174C}" dt="2023-07-13T15:40:55.776" v="99"/>
          <ac:spMkLst>
            <pc:docMk/>
            <pc:sldMk cId="435692224" sldId="258"/>
            <ac:spMk id="2" creationId="{00000000-0000-0000-0000-000000000000}"/>
          </ac:spMkLst>
        </pc:spChg>
        <pc:spChg chg="mod">
          <ac:chgData name="Kelly Yeo" userId="d41844e0-d813-430e-91ad-0f42385b5615" providerId="ADAL" clId="{4B19E12B-2133-400E-9A48-FCD6699A174C}" dt="2023-07-13T15:40:55.934" v="103" actId="27636"/>
          <ac:spMkLst>
            <pc:docMk/>
            <pc:sldMk cId="435692224" sldId="258"/>
            <ac:spMk id="3" creationId="{00000000-0000-0000-0000-000000000000}"/>
          </ac:spMkLst>
        </pc:spChg>
      </pc:sldChg>
      <pc:sldChg chg="modSp mod">
        <pc:chgData name="Kelly Yeo" userId="d41844e0-d813-430e-91ad-0f42385b5615" providerId="ADAL" clId="{4B19E12B-2133-400E-9A48-FCD6699A174C}" dt="2023-07-13T15:42:01.403" v="118" actId="207"/>
        <pc:sldMkLst>
          <pc:docMk/>
          <pc:sldMk cId="1914752410" sldId="259"/>
        </pc:sldMkLst>
        <pc:spChg chg="mod">
          <ac:chgData name="Kelly Yeo" userId="d41844e0-d813-430e-91ad-0f42385b5615" providerId="ADAL" clId="{4B19E12B-2133-400E-9A48-FCD6699A174C}" dt="2023-07-13T15:41:55.536" v="117" actId="207"/>
          <ac:spMkLst>
            <pc:docMk/>
            <pc:sldMk cId="1914752410" sldId="259"/>
            <ac:spMk id="2" creationId="{00000000-0000-0000-0000-000000000000}"/>
          </ac:spMkLst>
        </pc:spChg>
        <pc:spChg chg="mod">
          <ac:chgData name="Kelly Yeo" userId="d41844e0-d813-430e-91ad-0f42385b5615" providerId="ADAL" clId="{4B19E12B-2133-400E-9A48-FCD6699A174C}" dt="2023-07-13T15:42:01.403" v="118" actId="207"/>
          <ac:spMkLst>
            <pc:docMk/>
            <pc:sldMk cId="1914752410" sldId="259"/>
            <ac:spMk id="3" creationId="{00000000-0000-0000-0000-000000000000}"/>
          </ac:spMkLst>
        </pc:spChg>
      </pc:sldChg>
      <pc:sldChg chg="modSp mod">
        <pc:chgData name="Kelly Yeo" userId="d41844e0-d813-430e-91ad-0f42385b5615" providerId="ADAL" clId="{4B19E12B-2133-400E-9A48-FCD6699A174C}" dt="2023-07-13T15:40:55.934" v="104" actId="27636"/>
        <pc:sldMkLst>
          <pc:docMk/>
          <pc:sldMk cId="2943744193" sldId="260"/>
        </pc:sldMkLst>
        <pc:spChg chg="mod">
          <ac:chgData name="Kelly Yeo" userId="d41844e0-d813-430e-91ad-0f42385b5615" providerId="ADAL" clId="{4B19E12B-2133-400E-9A48-FCD6699A174C}" dt="2023-07-13T15:40:55.776" v="99"/>
          <ac:spMkLst>
            <pc:docMk/>
            <pc:sldMk cId="2943744193" sldId="260"/>
            <ac:spMk id="2" creationId="{00000000-0000-0000-0000-000000000000}"/>
          </ac:spMkLst>
        </pc:spChg>
        <pc:spChg chg="mod">
          <ac:chgData name="Kelly Yeo" userId="d41844e0-d813-430e-91ad-0f42385b5615" providerId="ADAL" clId="{4B19E12B-2133-400E-9A48-FCD6699A174C}" dt="2023-07-13T15:40:55.934" v="104" actId="27636"/>
          <ac:spMkLst>
            <pc:docMk/>
            <pc:sldMk cId="2943744193" sldId="260"/>
            <ac:spMk id="3" creationId="{00000000-0000-0000-0000-000000000000}"/>
          </ac:spMkLst>
        </pc:spChg>
      </pc:sldChg>
      <pc:sldChg chg="modSp mod">
        <pc:chgData name="Kelly Yeo" userId="d41844e0-d813-430e-91ad-0f42385b5615" providerId="ADAL" clId="{4B19E12B-2133-400E-9A48-FCD6699A174C}" dt="2023-07-13T15:42:27.738" v="121" actId="14100"/>
        <pc:sldMkLst>
          <pc:docMk/>
          <pc:sldMk cId="546057727" sldId="261"/>
        </pc:sldMkLst>
        <pc:spChg chg="mod">
          <ac:chgData name="Kelly Yeo" userId="d41844e0-d813-430e-91ad-0f42385b5615" providerId="ADAL" clId="{4B19E12B-2133-400E-9A48-FCD6699A174C}" dt="2023-07-13T15:40:55.776" v="99"/>
          <ac:spMkLst>
            <pc:docMk/>
            <pc:sldMk cId="546057727" sldId="261"/>
            <ac:spMk id="2" creationId="{00000000-0000-0000-0000-000000000000}"/>
          </ac:spMkLst>
        </pc:spChg>
        <pc:spChg chg="mod">
          <ac:chgData name="Kelly Yeo" userId="d41844e0-d813-430e-91ad-0f42385b5615" providerId="ADAL" clId="{4B19E12B-2133-400E-9A48-FCD6699A174C}" dt="2023-07-13T15:42:27.738" v="121" actId="14100"/>
          <ac:spMkLst>
            <pc:docMk/>
            <pc:sldMk cId="546057727" sldId="261"/>
            <ac:spMk id="3" creationId="{00000000-0000-0000-0000-000000000000}"/>
          </ac:spMkLst>
        </pc:spChg>
      </pc:sldChg>
      <pc:sldChg chg="modSp del mod">
        <pc:chgData name="Kelly Yeo" userId="d41844e0-d813-430e-91ad-0f42385b5615" providerId="ADAL" clId="{4B19E12B-2133-400E-9A48-FCD6699A174C}" dt="2023-07-13T15:45:24.905" v="160" actId="2696"/>
        <pc:sldMkLst>
          <pc:docMk/>
          <pc:sldMk cId="2329352204" sldId="262"/>
        </pc:sldMkLst>
        <pc:spChg chg="mod">
          <ac:chgData name="Kelly Yeo" userId="d41844e0-d813-430e-91ad-0f42385b5615" providerId="ADAL" clId="{4B19E12B-2133-400E-9A48-FCD6699A174C}" dt="2023-07-13T15:40:55.776" v="99"/>
          <ac:spMkLst>
            <pc:docMk/>
            <pc:sldMk cId="2329352204" sldId="262"/>
            <ac:spMk id="2" creationId="{00000000-0000-0000-0000-000000000000}"/>
          </ac:spMkLst>
        </pc:spChg>
        <pc:spChg chg="mod">
          <ac:chgData name="Kelly Yeo" userId="d41844e0-d813-430e-91ad-0f42385b5615" providerId="ADAL" clId="{4B19E12B-2133-400E-9A48-FCD6699A174C}" dt="2023-07-13T15:40:55.776" v="99"/>
          <ac:spMkLst>
            <pc:docMk/>
            <pc:sldMk cId="2329352204" sldId="262"/>
            <ac:spMk id="3" creationId="{00000000-0000-0000-0000-000000000000}"/>
          </ac:spMkLst>
        </pc:spChg>
      </pc:sldChg>
      <pc:sldChg chg="modSp mod">
        <pc:chgData name="Kelly Yeo" userId="d41844e0-d813-430e-91ad-0f42385b5615" providerId="ADAL" clId="{4B19E12B-2133-400E-9A48-FCD6699A174C}" dt="2023-07-13T15:44:03.090" v="150" actId="14100"/>
        <pc:sldMkLst>
          <pc:docMk/>
          <pc:sldMk cId="3664617293" sldId="263"/>
        </pc:sldMkLst>
        <pc:spChg chg="mod">
          <ac:chgData name="Kelly Yeo" userId="d41844e0-d813-430e-91ad-0f42385b5615" providerId="ADAL" clId="{4B19E12B-2133-400E-9A48-FCD6699A174C}" dt="2023-07-13T15:43:43.121" v="146" actId="14100"/>
          <ac:spMkLst>
            <pc:docMk/>
            <pc:sldMk cId="3664617293" sldId="263"/>
            <ac:spMk id="2" creationId="{00000000-0000-0000-0000-000000000000}"/>
          </ac:spMkLst>
        </pc:spChg>
        <pc:spChg chg="mod">
          <ac:chgData name="Kelly Yeo" userId="d41844e0-d813-430e-91ad-0f42385b5615" providerId="ADAL" clId="{4B19E12B-2133-400E-9A48-FCD6699A174C}" dt="2023-07-13T15:44:03.090" v="150" actId="14100"/>
          <ac:spMkLst>
            <pc:docMk/>
            <pc:sldMk cId="3664617293" sldId="263"/>
            <ac:spMk id="3" creationId="{00000000-0000-0000-0000-000000000000}"/>
          </ac:spMkLst>
        </pc:spChg>
      </pc:sldChg>
      <pc:sldChg chg="modSp mod">
        <pc:chgData name="Kelly Yeo" userId="d41844e0-d813-430e-91ad-0f42385b5615" providerId="ADAL" clId="{4B19E12B-2133-400E-9A48-FCD6699A174C}" dt="2023-07-13T15:44:50.116" v="159" actId="27636"/>
        <pc:sldMkLst>
          <pc:docMk/>
          <pc:sldMk cId="2378627699" sldId="264"/>
        </pc:sldMkLst>
        <pc:spChg chg="mod">
          <ac:chgData name="Kelly Yeo" userId="d41844e0-d813-430e-91ad-0f42385b5615" providerId="ADAL" clId="{4B19E12B-2133-400E-9A48-FCD6699A174C}" dt="2023-07-13T15:40:55.776" v="99"/>
          <ac:spMkLst>
            <pc:docMk/>
            <pc:sldMk cId="2378627699" sldId="264"/>
            <ac:spMk id="2" creationId="{00000000-0000-0000-0000-000000000000}"/>
          </ac:spMkLst>
        </pc:spChg>
        <pc:spChg chg="mod">
          <ac:chgData name="Kelly Yeo" userId="d41844e0-d813-430e-91ad-0f42385b5615" providerId="ADAL" clId="{4B19E12B-2133-400E-9A48-FCD6699A174C}" dt="2023-07-13T15:44:50.116" v="159" actId="27636"/>
          <ac:spMkLst>
            <pc:docMk/>
            <pc:sldMk cId="2378627699" sldId="264"/>
            <ac:spMk id="3" creationId="{00000000-0000-0000-0000-000000000000}"/>
          </ac:spMkLst>
        </pc:spChg>
      </pc:sldChg>
      <pc:sldChg chg="modSp mod">
        <pc:chgData name="Kelly Yeo" userId="d41844e0-d813-430e-91ad-0f42385b5615" providerId="ADAL" clId="{4B19E12B-2133-400E-9A48-FCD6699A174C}" dt="2023-07-13T15:40:55.776" v="99"/>
        <pc:sldMkLst>
          <pc:docMk/>
          <pc:sldMk cId="986129123" sldId="265"/>
        </pc:sldMkLst>
        <pc:spChg chg="mod">
          <ac:chgData name="Kelly Yeo" userId="d41844e0-d813-430e-91ad-0f42385b5615" providerId="ADAL" clId="{4B19E12B-2133-400E-9A48-FCD6699A174C}" dt="2023-07-13T15:40:55.776" v="99"/>
          <ac:spMkLst>
            <pc:docMk/>
            <pc:sldMk cId="986129123" sldId="265"/>
            <ac:spMk id="2" creationId="{00000000-0000-0000-0000-000000000000}"/>
          </ac:spMkLst>
        </pc:spChg>
        <pc:spChg chg="mod">
          <ac:chgData name="Kelly Yeo" userId="d41844e0-d813-430e-91ad-0f42385b5615" providerId="ADAL" clId="{4B19E12B-2133-400E-9A48-FCD6699A174C}" dt="2023-07-13T15:40:55.776" v="99"/>
          <ac:spMkLst>
            <pc:docMk/>
            <pc:sldMk cId="986129123" sldId="265"/>
            <ac:spMk id="3" creationId="{00000000-0000-0000-0000-000000000000}"/>
          </ac:spMkLst>
        </pc:spChg>
      </pc:sldChg>
      <pc:sldChg chg="delSp delDesignElem">
        <pc:chgData name="Kelly Yeo" userId="d41844e0-d813-430e-91ad-0f42385b5615" providerId="ADAL" clId="{4B19E12B-2133-400E-9A48-FCD6699A174C}" dt="2023-07-13T15:39:56.056" v="61"/>
        <pc:sldMkLst>
          <pc:docMk/>
          <pc:sldMk cId="1327743536" sldId="266"/>
        </pc:sldMkLst>
        <pc:spChg chg="del">
          <ac:chgData name="Kelly Yeo" userId="d41844e0-d813-430e-91ad-0f42385b5615" providerId="ADAL" clId="{4B19E12B-2133-400E-9A48-FCD6699A174C}" dt="2023-07-13T15:39:56.056" v="61"/>
          <ac:spMkLst>
            <pc:docMk/>
            <pc:sldMk cId="1327743536" sldId="266"/>
            <ac:spMk id="2059" creationId="{78BA5F19-D5E1-4ECC-BEC2-DF7AEDFD7C50}"/>
          </ac:spMkLst>
        </pc:spChg>
        <pc:spChg chg="del">
          <ac:chgData name="Kelly Yeo" userId="d41844e0-d813-430e-91ad-0f42385b5615" providerId="ADAL" clId="{4B19E12B-2133-400E-9A48-FCD6699A174C}" dt="2023-07-13T15:39:56.056" v="61"/>
          <ac:spMkLst>
            <pc:docMk/>
            <pc:sldMk cId="1327743536" sldId="266"/>
            <ac:spMk id="2061" creationId="{BB4D578A-F2C4-4EA9-A811-B48E66D63696}"/>
          </ac:spMkLst>
        </pc:spChg>
      </pc:sldChg>
      <pc:sldChg chg="modSp mod">
        <pc:chgData name="Kelly Yeo" userId="d41844e0-d813-430e-91ad-0f42385b5615" providerId="ADAL" clId="{4B19E12B-2133-400E-9A48-FCD6699A174C}" dt="2023-07-13T15:43:12.293" v="130" actId="122"/>
        <pc:sldMkLst>
          <pc:docMk/>
          <pc:sldMk cId="3127042196" sldId="267"/>
        </pc:sldMkLst>
        <pc:spChg chg="mod">
          <ac:chgData name="Kelly Yeo" userId="d41844e0-d813-430e-91ad-0f42385b5615" providerId="ADAL" clId="{4B19E12B-2133-400E-9A48-FCD6699A174C}" dt="2023-07-13T15:43:12.293" v="130" actId="122"/>
          <ac:spMkLst>
            <pc:docMk/>
            <pc:sldMk cId="3127042196" sldId="267"/>
            <ac:spMk id="2" creationId="{F9EA8480-6BC5-D03A-62F9-CA7EA3598FB0}"/>
          </ac:spMkLst>
        </pc:spChg>
        <pc:picChg chg="mod">
          <ac:chgData name="Kelly Yeo" userId="d41844e0-d813-430e-91ad-0f42385b5615" providerId="ADAL" clId="{4B19E12B-2133-400E-9A48-FCD6699A174C}" dt="2023-07-13T15:42:43.987" v="124" actId="1076"/>
          <ac:picMkLst>
            <pc:docMk/>
            <pc:sldMk cId="3127042196" sldId="267"/>
            <ac:picMk id="5" creationId="{57FA3C7E-49C9-C985-3D91-16D15C6BB877}"/>
          </ac:picMkLst>
        </pc:picChg>
        <pc:picChg chg="mod">
          <ac:chgData name="Kelly Yeo" userId="d41844e0-d813-430e-91ad-0f42385b5615" providerId="ADAL" clId="{4B19E12B-2133-400E-9A48-FCD6699A174C}" dt="2023-07-13T15:42:53.029" v="128" actId="1076"/>
          <ac:picMkLst>
            <pc:docMk/>
            <pc:sldMk cId="3127042196" sldId="267"/>
            <ac:picMk id="11" creationId="{DC4F6CAB-C9A5-258A-E018-94A74AAFCBC9}"/>
          </ac:picMkLst>
        </pc:picChg>
        <pc:picChg chg="mod">
          <ac:chgData name="Kelly Yeo" userId="d41844e0-d813-430e-91ad-0f42385b5615" providerId="ADAL" clId="{4B19E12B-2133-400E-9A48-FCD6699A174C}" dt="2023-07-13T15:42:45.455" v="125" actId="1076"/>
          <ac:picMkLst>
            <pc:docMk/>
            <pc:sldMk cId="3127042196" sldId="267"/>
            <ac:picMk id="13" creationId="{259E6E00-4540-D4EC-2392-92540B71B273}"/>
          </ac:picMkLst>
        </pc:picChg>
      </pc:sldChg>
      <pc:sldChg chg="modSp mod">
        <pc:chgData name="Kelly Yeo" userId="d41844e0-d813-430e-91ad-0f42385b5615" providerId="ADAL" clId="{4B19E12B-2133-400E-9A48-FCD6699A174C}" dt="2023-07-13T15:40:55.871" v="100" actId="27636"/>
        <pc:sldMkLst>
          <pc:docMk/>
          <pc:sldMk cId="754004945" sldId="268"/>
        </pc:sldMkLst>
        <pc:spChg chg="mod">
          <ac:chgData name="Kelly Yeo" userId="d41844e0-d813-430e-91ad-0f42385b5615" providerId="ADAL" clId="{4B19E12B-2133-400E-9A48-FCD6699A174C}" dt="2023-07-13T15:40:55.776" v="99"/>
          <ac:spMkLst>
            <pc:docMk/>
            <pc:sldMk cId="754004945" sldId="268"/>
            <ac:spMk id="2" creationId="{D6DA3984-DB4C-142E-CA8B-3AC8C4126B99}"/>
          </ac:spMkLst>
        </pc:spChg>
        <pc:spChg chg="mod">
          <ac:chgData name="Kelly Yeo" userId="d41844e0-d813-430e-91ad-0f42385b5615" providerId="ADAL" clId="{4B19E12B-2133-400E-9A48-FCD6699A174C}" dt="2023-07-13T15:40:55.871" v="100" actId="27636"/>
          <ac:spMkLst>
            <pc:docMk/>
            <pc:sldMk cId="754004945" sldId="268"/>
            <ac:spMk id="3" creationId="{5B5C8F46-BF67-A87A-C371-4CD7BD47284F}"/>
          </ac:spMkLst>
        </pc:spChg>
      </pc:sldChg>
      <pc:sldChg chg="modSp mod">
        <pc:chgData name="Kelly Yeo" userId="d41844e0-d813-430e-91ad-0f42385b5615" providerId="ADAL" clId="{4B19E12B-2133-400E-9A48-FCD6699A174C}" dt="2023-07-13T15:45:40.364" v="161" actId="14100"/>
        <pc:sldMkLst>
          <pc:docMk/>
          <pc:sldMk cId="16951058" sldId="269"/>
        </pc:sldMkLst>
        <pc:spChg chg="mod">
          <ac:chgData name="Kelly Yeo" userId="d41844e0-d813-430e-91ad-0f42385b5615" providerId="ADAL" clId="{4B19E12B-2133-400E-9A48-FCD6699A174C}" dt="2023-07-13T15:40:55.776" v="99"/>
          <ac:spMkLst>
            <pc:docMk/>
            <pc:sldMk cId="16951058" sldId="269"/>
            <ac:spMk id="2" creationId="{2A5D1101-8880-3481-2FA4-0FC90B129627}"/>
          </ac:spMkLst>
        </pc:spChg>
        <pc:spChg chg="mod">
          <ac:chgData name="Kelly Yeo" userId="d41844e0-d813-430e-91ad-0f42385b5615" providerId="ADAL" clId="{4B19E12B-2133-400E-9A48-FCD6699A174C}" dt="2023-07-13T15:45:40.364" v="161" actId="14100"/>
          <ac:spMkLst>
            <pc:docMk/>
            <pc:sldMk cId="16951058" sldId="269"/>
            <ac:spMk id="3" creationId="{4E324AFF-D45B-C6A6-5243-1FEF352AC068}"/>
          </ac:spMkLst>
        </pc:spChg>
      </pc:sldChg>
      <pc:sldChg chg="modSp">
        <pc:chgData name="Kelly Yeo" userId="d41844e0-d813-430e-91ad-0f42385b5615" providerId="ADAL" clId="{4B19E12B-2133-400E-9A48-FCD6699A174C}" dt="2023-07-13T15:40:55.776" v="99"/>
        <pc:sldMkLst>
          <pc:docMk/>
          <pc:sldMk cId="631672970" sldId="270"/>
        </pc:sldMkLst>
        <pc:spChg chg="mod">
          <ac:chgData name="Kelly Yeo" userId="d41844e0-d813-430e-91ad-0f42385b5615" providerId="ADAL" clId="{4B19E12B-2133-400E-9A48-FCD6699A174C}" dt="2023-07-13T15:40:55.776" v="99"/>
          <ac:spMkLst>
            <pc:docMk/>
            <pc:sldMk cId="631672970" sldId="270"/>
            <ac:spMk id="2" creationId="{3FA34851-421A-A0FD-C660-B42C0617A9E5}"/>
          </ac:spMkLst>
        </pc:spChg>
        <pc:spChg chg="mod">
          <ac:chgData name="Kelly Yeo" userId="d41844e0-d813-430e-91ad-0f42385b5615" providerId="ADAL" clId="{4B19E12B-2133-400E-9A48-FCD6699A174C}" dt="2023-07-13T15:40:55.776" v="99"/>
          <ac:spMkLst>
            <pc:docMk/>
            <pc:sldMk cId="631672970" sldId="270"/>
            <ac:spMk id="3" creationId="{C4EE8B08-1D0C-95FE-CBB5-FEA5D7C1A940}"/>
          </ac:spMkLst>
        </pc:spChg>
      </pc:sldChg>
      <pc:sldChg chg="modSp">
        <pc:chgData name="Kelly Yeo" userId="d41844e0-d813-430e-91ad-0f42385b5615" providerId="ADAL" clId="{4B19E12B-2133-400E-9A48-FCD6699A174C}" dt="2023-07-13T15:40:55.776" v="99"/>
        <pc:sldMkLst>
          <pc:docMk/>
          <pc:sldMk cId="3320409478" sldId="271"/>
        </pc:sldMkLst>
        <pc:spChg chg="mod">
          <ac:chgData name="Kelly Yeo" userId="d41844e0-d813-430e-91ad-0f42385b5615" providerId="ADAL" clId="{4B19E12B-2133-400E-9A48-FCD6699A174C}" dt="2023-07-13T15:40:55.776" v="99"/>
          <ac:spMkLst>
            <pc:docMk/>
            <pc:sldMk cId="3320409478" sldId="271"/>
            <ac:spMk id="2" creationId="{4C696AF7-B0BC-1CA3-12AF-43FC474AF312}"/>
          </ac:spMkLst>
        </pc:spChg>
      </pc:sldChg>
      <pc:sldChg chg="modSp mod">
        <pc:chgData name="Kelly Yeo" userId="d41844e0-d813-430e-91ad-0f42385b5615" providerId="ADAL" clId="{4B19E12B-2133-400E-9A48-FCD6699A174C}" dt="2023-07-13T15:40:55.918" v="101" actId="27636"/>
        <pc:sldMkLst>
          <pc:docMk/>
          <pc:sldMk cId="1990936277" sldId="272"/>
        </pc:sldMkLst>
        <pc:spChg chg="mod">
          <ac:chgData name="Kelly Yeo" userId="d41844e0-d813-430e-91ad-0f42385b5615" providerId="ADAL" clId="{4B19E12B-2133-400E-9A48-FCD6699A174C}" dt="2023-07-13T15:40:55.918" v="101" actId="27636"/>
          <ac:spMkLst>
            <pc:docMk/>
            <pc:sldMk cId="1990936277" sldId="272"/>
            <ac:spMk id="3" creationId="{7393230A-E356-8F9C-687E-33929F9D1768}"/>
          </ac:spMkLst>
        </pc:spChg>
      </pc:sldChg>
      <pc:sldChg chg="modSp">
        <pc:chgData name="Kelly Yeo" userId="d41844e0-d813-430e-91ad-0f42385b5615" providerId="ADAL" clId="{4B19E12B-2133-400E-9A48-FCD6699A174C}" dt="2023-07-13T15:40:55.776" v="99"/>
        <pc:sldMkLst>
          <pc:docMk/>
          <pc:sldMk cId="2014397328" sldId="273"/>
        </pc:sldMkLst>
        <pc:spChg chg="mod">
          <ac:chgData name="Kelly Yeo" userId="d41844e0-d813-430e-91ad-0f42385b5615" providerId="ADAL" clId="{4B19E12B-2133-400E-9A48-FCD6699A174C}" dt="2023-07-13T15:40:55.776" v="99"/>
          <ac:spMkLst>
            <pc:docMk/>
            <pc:sldMk cId="2014397328" sldId="273"/>
            <ac:spMk id="2" creationId="{B3C94299-75A0-503F-4696-4ACA2767AF75}"/>
          </ac:spMkLst>
        </pc:spChg>
        <pc:spChg chg="mod">
          <ac:chgData name="Kelly Yeo" userId="d41844e0-d813-430e-91ad-0f42385b5615" providerId="ADAL" clId="{4B19E12B-2133-400E-9A48-FCD6699A174C}" dt="2023-07-13T15:40:55.776" v="99"/>
          <ac:spMkLst>
            <pc:docMk/>
            <pc:sldMk cId="2014397328" sldId="273"/>
            <ac:spMk id="3" creationId="{77AB3CA7-D97E-96EF-820C-8CC6617FAA9F}"/>
          </ac:spMkLst>
        </pc:spChg>
      </pc:sldChg>
      <pc:sldChg chg="modSp mod">
        <pc:chgData name="Kelly Yeo" userId="d41844e0-d813-430e-91ad-0f42385b5615" providerId="ADAL" clId="{4B19E12B-2133-400E-9A48-FCD6699A174C}" dt="2023-07-13T15:40:55.776" v="99"/>
        <pc:sldMkLst>
          <pc:docMk/>
          <pc:sldMk cId="3730565161" sldId="274"/>
        </pc:sldMkLst>
        <pc:spChg chg="mod">
          <ac:chgData name="Kelly Yeo" userId="d41844e0-d813-430e-91ad-0f42385b5615" providerId="ADAL" clId="{4B19E12B-2133-400E-9A48-FCD6699A174C}" dt="2023-07-13T15:40:55.776" v="99"/>
          <ac:spMkLst>
            <pc:docMk/>
            <pc:sldMk cId="3730565161" sldId="274"/>
            <ac:spMk id="2" creationId="{40BAE591-7595-6850-1D49-AC0AC365F408}"/>
          </ac:spMkLst>
        </pc:spChg>
        <pc:spChg chg="mod">
          <ac:chgData name="Kelly Yeo" userId="d41844e0-d813-430e-91ad-0f42385b5615" providerId="ADAL" clId="{4B19E12B-2133-400E-9A48-FCD6699A174C}" dt="2023-07-13T15:40:55.776" v="99"/>
          <ac:spMkLst>
            <pc:docMk/>
            <pc:sldMk cId="3730565161" sldId="274"/>
            <ac:spMk id="3" creationId="{5AC59715-DB4A-1BBF-E3D5-3036125123E5}"/>
          </ac:spMkLst>
        </pc:spChg>
      </pc:sldChg>
      <pc:sldChg chg="modSp mod">
        <pc:chgData name="Kelly Yeo" userId="d41844e0-d813-430e-91ad-0f42385b5615" providerId="ADAL" clId="{4B19E12B-2133-400E-9A48-FCD6699A174C}" dt="2023-07-13T15:40:55.776" v="99"/>
        <pc:sldMkLst>
          <pc:docMk/>
          <pc:sldMk cId="643693071" sldId="275"/>
        </pc:sldMkLst>
        <pc:spChg chg="mod">
          <ac:chgData name="Kelly Yeo" userId="d41844e0-d813-430e-91ad-0f42385b5615" providerId="ADAL" clId="{4B19E12B-2133-400E-9A48-FCD6699A174C}" dt="2023-07-13T15:40:55.776" v="99"/>
          <ac:spMkLst>
            <pc:docMk/>
            <pc:sldMk cId="643693071" sldId="275"/>
            <ac:spMk id="2" creationId="{6D9704FD-3766-9761-5F03-28566CDD82AC}"/>
          </ac:spMkLst>
        </pc:spChg>
        <pc:spChg chg="mod">
          <ac:chgData name="Kelly Yeo" userId="d41844e0-d813-430e-91ad-0f42385b5615" providerId="ADAL" clId="{4B19E12B-2133-400E-9A48-FCD6699A174C}" dt="2023-07-13T15:40:55.776" v="99"/>
          <ac:spMkLst>
            <pc:docMk/>
            <pc:sldMk cId="643693071" sldId="275"/>
            <ac:spMk id="3" creationId="{DE409F07-76D3-63C2-ACDA-752709E545BD}"/>
          </ac:spMkLst>
        </pc:spChg>
      </pc:sldChg>
      <pc:sldChg chg="delSp modSp new mod">
        <pc:chgData name="Kelly Yeo" userId="d41844e0-d813-430e-91ad-0f42385b5615" providerId="ADAL" clId="{4B19E12B-2133-400E-9A48-FCD6699A174C}" dt="2023-07-13T15:48:05.059" v="267" actId="27636"/>
        <pc:sldMkLst>
          <pc:docMk/>
          <pc:sldMk cId="3682475942" sldId="276"/>
        </pc:sldMkLst>
        <pc:spChg chg="del">
          <ac:chgData name="Kelly Yeo" userId="d41844e0-d813-430e-91ad-0f42385b5615" providerId="ADAL" clId="{4B19E12B-2133-400E-9A48-FCD6699A174C}" dt="2023-07-13T15:46:21.440" v="189" actId="478"/>
          <ac:spMkLst>
            <pc:docMk/>
            <pc:sldMk cId="3682475942" sldId="276"/>
            <ac:spMk id="2" creationId="{5D320EBA-7A74-7D55-2CDB-64E16876A843}"/>
          </ac:spMkLst>
        </pc:spChg>
        <pc:spChg chg="mod">
          <ac:chgData name="Kelly Yeo" userId="d41844e0-d813-430e-91ad-0f42385b5615" providerId="ADAL" clId="{4B19E12B-2133-400E-9A48-FCD6699A174C}" dt="2023-07-13T15:48:05.059" v="267" actId="27636"/>
          <ac:spMkLst>
            <pc:docMk/>
            <pc:sldMk cId="3682475942" sldId="276"/>
            <ac:spMk id="3" creationId="{79A8A4E2-4DAD-C8E2-4B0A-C2AA08AF10BB}"/>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575726-F962-4146-8B89-6B10466E586C}" type="datetimeFigureOut">
              <a:rPr lang="en-GB" smtClean="0"/>
              <a:t>13/07/2023</a:t>
            </a:fld>
            <a:endParaRPr lang="en-GB"/>
          </a:p>
        </p:txBody>
      </p:sp>
      <p:sp>
        <p:nvSpPr>
          <p:cNvPr id="4" name="Footer Placeholder 3"/>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3216C6-D68C-4DBB-BFCF-5BC3BD1FF914}" type="slidenum">
              <a:rPr lang="en-GB" smtClean="0"/>
              <a:t>‹#›</a:t>
            </a:fld>
            <a:endParaRPr lang="en-GB"/>
          </a:p>
        </p:txBody>
      </p:sp>
    </p:spTree>
    <p:extLst>
      <p:ext uri="{BB962C8B-B14F-4D97-AF65-F5344CB8AC3E}">
        <p14:creationId xmlns:p14="http://schemas.microsoft.com/office/powerpoint/2010/main" val="443385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26E3B-84A4-43D5-8E92-A6F559027A33}" type="datetimeFigureOut">
              <a:rPr lang="en-GB" smtClean="0"/>
              <a:t>13/07/2023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2"/>
            </p:custDataLst>
          </p:nvPr>
        </p:nvSpPr>
        <p:spPr>
          <a:xfrm>
            <a:off x="0" y="8685213"/>
            <a:ext cx="6858000" cy="457200"/>
          </a:xfrm>
          <a:prstGeom prst="rect">
            <a:avLst/>
          </a:prstGeom>
        </p:spPr>
        <p:txBody>
          <a:bodyPr vert="horz" lIns="91440" tIns="45720" rIns="91440" bIns="45720" rtlCol="0" anchor="b"/>
          <a:lstStyle>
            <a:lvl1pPr algn="l">
              <a:defRPr lang="en-GB" sz="1000" b="0" i="0" u="none">
                <a:solidFill>
                  <a:srgbClr val="F00000"/>
                </a:solidFill>
                <a:latin typeface="Arial" panose="020B0604020202020204" pitchFamily="34" charset="0"/>
              </a:defRPr>
            </a:lvl1pPr>
          </a:lstStyle>
          <a:p>
            <a:r>
              <a:rPr lang="en-GB"/>
              <a:t>Classification:</a:t>
            </a:r>
            <a:r>
              <a:rPr lang="en-GB">
                <a:solidFill>
                  <a:srgbClr val="000000"/>
                </a:solidFill>
              </a:rPr>
              <a:t>UNCLASSIFIED </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0497D-1873-41D2-83B8-70CA552CD29C}" type="slidenum">
              <a:rPr lang="en-GB" smtClean="0"/>
              <a:t>‹#›</a:t>
            </a:fld>
            <a:endParaRPr lang="en-GB"/>
          </a:p>
        </p:txBody>
      </p:sp>
    </p:spTree>
    <p:extLst>
      <p:ext uri="{BB962C8B-B14F-4D97-AF65-F5344CB8AC3E}">
        <p14:creationId xmlns:p14="http://schemas.microsoft.com/office/powerpoint/2010/main" val="190862907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380497D-1873-41D2-83B8-70CA552CD29C}" type="slidenum">
              <a:rPr lang="en-GB" smtClean="0"/>
              <a:t>1</a:t>
            </a:fld>
            <a:endParaRPr lang="en-GB"/>
          </a:p>
        </p:txBody>
      </p:sp>
    </p:spTree>
    <p:extLst>
      <p:ext uri="{BB962C8B-B14F-4D97-AF65-F5344CB8AC3E}">
        <p14:creationId xmlns:p14="http://schemas.microsoft.com/office/powerpoint/2010/main" val="364170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 partnership is key, a two way flow of information is essential</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Every child deserves the best possible start in life and the support that enables them to fulfil their potential. Children develop quickly in the early years and a child’s experiences between birth and age five have a major impact on their future life chances. A secure, safe and happy childhood is important in its own right. Good parenting and high quality early learning together provide the foundation children need to make the most of their abilities and talents as they grow up. </a:t>
            </a: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fld id="{C380497D-1873-41D2-83B8-70CA552CD29C}" type="slidenum">
              <a:rPr lang="en-GB" smtClean="0"/>
              <a:t>3</a:t>
            </a:fld>
            <a:endParaRPr lang="en-GB"/>
          </a:p>
        </p:txBody>
      </p:sp>
    </p:spTree>
    <p:extLst>
      <p:ext uri="{BB962C8B-B14F-4D97-AF65-F5344CB8AC3E}">
        <p14:creationId xmlns:p14="http://schemas.microsoft.com/office/powerpoint/2010/main" val="233218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curriculum</a:t>
            </a:r>
            <a:r>
              <a:rPr lang="en-GB" baseline="0" dirty="0"/>
              <a:t> is different</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fld id="{C380497D-1873-41D2-83B8-70CA552CD29C}" type="slidenum">
              <a:rPr lang="en-GB" smtClean="0"/>
              <a:t>4</a:t>
            </a:fld>
            <a:endParaRPr lang="en-GB"/>
          </a:p>
        </p:txBody>
      </p:sp>
    </p:spTree>
    <p:extLst>
      <p:ext uri="{BB962C8B-B14F-4D97-AF65-F5344CB8AC3E}">
        <p14:creationId xmlns:p14="http://schemas.microsoft.com/office/powerpoint/2010/main" val="252567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All areas of learning and development are important and inter-connected. </a:t>
            </a:r>
          </a:p>
          <a:p>
            <a:r>
              <a:rPr lang="en-GB" sz="1200" b="0" i="0" u="none" strike="noStrike" kern="1200" baseline="0" dirty="0">
                <a:solidFill>
                  <a:schemeClr val="tx1"/>
                </a:solidFill>
                <a:latin typeface="+mn-lt"/>
                <a:ea typeface="+mn-ea"/>
                <a:cs typeface="+mn-cs"/>
              </a:rPr>
              <a:t>The prime areas are important for building the foundations, it is through the specific areas  that the primes are strengthened</a:t>
            </a:r>
          </a:p>
          <a:p>
            <a:endParaRPr lang="en-GB" sz="1200" b="0" i="0" u="none" strike="noStrike" kern="1200" baseline="0" dirty="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fld id="{C380497D-1873-41D2-83B8-70CA552CD29C}" type="slidenum">
              <a:rPr lang="en-GB" smtClean="0"/>
              <a:t>5</a:t>
            </a:fld>
            <a:endParaRPr lang="en-GB"/>
          </a:p>
        </p:txBody>
      </p:sp>
    </p:spTree>
    <p:extLst>
      <p:ext uri="{BB962C8B-B14F-4D97-AF65-F5344CB8AC3E}">
        <p14:creationId xmlns:p14="http://schemas.microsoft.com/office/powerpoint/2010/main" val="94315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look for things such as what</a:t>
            </a:r>
            <a:r>
              <a:rPr lang="en-GB" baseline="0" dirty="0"/>
              <a:t> engages or motivates a child, problem solving, resilience, changing strategy etc.</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fld id="{C380497D-1873-41D2-83B8-70CA552CD29C}" type="slidenum">
              <a:rPr lang="en-GB" smtClean="0"/>
              <a:t>6</a:t>
            </a:fld>
            <a:endParaRPr lang="en-GB"/>
          </a:p>
        </p:txBody>
      </p:sp>
    </p:spTree>
    <p:extLst>
      <p:ext uri="{BB962C8B-B14F-4D97-AF65-F5344CB8AC3E}">
        <p14:creationId xmlns:p14="http://schemas.microsoft.com/office/powerpoint/2010/main" val="147642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Yes, children will still be</a:t>
            </a:r>
            <a:r>
              <a:rPr lang="en-GB" baseline="0" dirty="0"/>
              <a:t> playing in reception, but we will plan high quality learning experiences, a well-planned environment and have skilful adults who support that learning.</a:t>
            </a:r>
          </a:p>
          <a:p>
            <a:r>
              <a:rPr lang="en-GB" baseline="0" dirty="0"/>
              <a:t>There will also be times when children are </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fld id="{C380497D-1873-41D2-83B8-70CA552CD29C}" type="slidenum">
              <a:rPr lang="en-GB" smtClean="0"/>
              <a:t>7</a:t>
            </a:fld>
            <a:endParaRPr lang="en-GB"/>
          </a:p>
        </p:txBody>
      </p:sp>
    </p:spTree>
    <p:extLst>
      <p:ext uri="{BB962C8B-B14F-4D97-AF65-F5344CB8AC3E}">
        <p14:creationId xmlns:p14="http://schemas.microsoft.com/office/powerpoint/2010/main" val="255525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as a parent have been used to an online system</a:t>
            </a:r>
            <a:r>
              <a:rPr lang="en-GB" baseline="0" dirty="0"/>
              <a:t> in your child’s pre-reception setting you will probably have had new observations etc. uploaded very regularly. In order to be with the children to play, learn, interact, question etc. we won’t be able to replicate this. Examples of really significant learning will be shared in this way, all other information will be shared through our conversations with you. It means we will know your children very well.</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Partnership working  Conversation with parents – </a:t>
            </a:r>
            <a:r>
              <a:rPr lang="en-GB" b="1" dirty="0"/>
              <a:t>inform parents</a:t>
            </a:r>
            <a:r>
              <a:rPr lang="en-GB" b="1" baseline="0" dirty="0"/>
              <a:t> not to expect as much ...practitioner’s time is with children ..will support the two way flow but parents might be the major contributor</a:t>
            </a: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fld id="{C380497D-1873-41D2-83B8-70CA552CD29C}" type="slidenum">
              <a:rPr lang="en-GB" smtClean="0"/>
              <a:t>9</a:t>
            </a:fld>
            <a:endParaRPr lang="en-GB"/>
          </a:p>
        </p:txBody>
      </p:sp>
    </p:spTree>
    <p:extLst>
      <p:ext uri="{BB962C8B-B14F-4D97-AF65-F5344CB8AC3E}">
        <p14:creationId xmlns:p14="http://schemas.microsoft.com/office/powerpoint/2010/main" val="24712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There is a new focus on </a:t>
            </a:r>
            <a:r>
              <a:rPr lang="en-GB" sz="1200" b="1" dirty="0">
                <a:solidFill>
                  <a:schemeClr val="tx2"/>
                </a:solidFill>
              </a:rPr>
              <a:t>early language and extending </a:t>
            </a:r>
            <a:r>
              <a:rPr lang="en-GB" sz="1200" dirty="0">
                <a:solidFill>
                  <a:srgbClr val="004090"/>
                </a:solidFill>
              </a:rPr>
              <a:t>vocabulary, </a:t>
            </a:r>
            <a:r>
              <a:rPr lang="en-GB" sz="1200" dirty="0">
                <a:solidFill>
                  <a:schemeClr val="tx2"/>
                </a:solidFill>
              </a:rPr>
              <a:t>with more examples on how to embed and develop vocabulary skills across all 7 areas, because this improves child development in a broad curriculum</a:t>
            </a: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fld id="{C380497D-1873-41D2-83B8-70CA552CD29C}" type="slidenum">
              <a:rPr lang="en-GB" smtClean="0"/>
              <a:t>10</a:t>
            </a:fld>
            <a:endParaRPr lang="en-GB"/>
          </a:p>
        </p:txBody>
      </p:sp>
    </p:spTree>
    <p:extLst>
      <p:ext uri="{BB962C8B-B14F-4D97-AF65-F5344CB8AC3E}">
        <p14:creationId xmlns:p14="http://schemas.microsoft.com/office/powerpoint/2010/main" val="404974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indent="-457200">
              <a:buFont typeface="Arial" panose="020B0604020202020204" pitchFamily="34" charset="0"/>
              <a:buChar char="•"/>
            </a:pPr>
            <a:r>
              <a:rPr lang="en-GB" sz="1200" dirty="0">
                <a:solidFill>
                  <a:srgbClr val="004090"/>
                </a:solidFill>
              </a:rPr>
              <a:t>It is important for parents and early years settings to have strong and respectful relationships</a:t>
            </a:r>
          </a:p>
          <a:p>
            <a:pPr marL="800100" indent="-457200">
              <a:buFont typeface="Arial" panose="020B0604020202020204" pitchFamily="34" charset="0"/>
              <a:buChar char="•"/>
            </a:pPr>
            <a:r>
              <a:rPr lang="en-GB" sz="1200" dirty="0">
                <a:solidFill>
                  <a:srgbClr val="004090"/>
                </a:solidFill>
              </a:rPr>
              <a:t>This includes listening regularly to parents and giving parents clear information about their children’s progress </a:t>
            </a:r>
          </a:p>
          <a:p>
            <a:pPr marL="800100" indent="-457200">
              <a:buFont typeface="Arial" panose="020B0604020202020204" pitchFamily="34" charset="0"/>
              <a:buChar char="•"/>
            </a:pPr>
            <a:r>
              <a:rPr lang="en-GB" sz="1200" dirty="0">
                <a:solidFill>
                  <a:srgbClr val="004090"/>
                </a:solidFill>
              </a:rPr>
              <a:t>The help that they give their children at home has a very significant impact on their learning</a:t>
            </a: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custDataLst>
              <p:tags r:id="rId1"/>
            </p:custDataLst>
          </p:nvPr>
        </p:nvSpPr>
        <p:spPr/>
        <p:txBody>
          <a:bodyPr/>
          <a:lstStyle/>
          <a:p>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fld id="{C380497D-1873-41D2-83B8-70CA552CD29C}" type="slidenum">
              <a:rPr lang="en-GB" smtClean="0"/>
              <a:t>11</a:t>
            </a:fld>
            <a:endParaRPr lang="en-GB"/>
          </a:p>
        </p:txBody>
      </p:sp>
    </p:spTree>
    <p:extLst>
      <p:ext uri="{BB962C8B-B14F-4D97-AF65-F5344CB8AC3E}">
        <p14:creationId xmlns:p14="http://schemas.microsoft.com/office/powerpoint/2010/main" val="390281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0C07B3-F7EE-4759-8F50-1A95CF59180A}" type="datetimeFigureOut">
              <a:rPr lang="en-GB" smtClean="0"/>
              <a:t>13/07/2023</a:t>
            </a:fld>
            <a:endParaRPr lang="en-GB"/>
          </a:p>
        </p:txBody>
      </p:sp>
      <p:sp>
        <p:nvSpPr>
          <p:cNvPr id="5" name="Footer Placeholder 4"/>
          <p:cNvSpPr>
            <a:spLocks noGrp="1"/>
          </p:cNvSpPr>
          <p:nvPr>
            <p:ph type="ftr" sz="quarter" idx="11"/>
          </p:nvPr>
        </p:nvSpPr>
        <p:spPr/>
        <p:txBody>
          <a:bodyPr/>
          <a:lstStyle/>
          <a:p>
            <a:r>
              <a:rPr lang="en-GB"/>
              <a:t>Classification:</a:t>
            </a:r>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48975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C07B3-F7EE-4759-8F50-1A95CF59180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58994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C07B3-F7EE-4759-8F50-1A95CF59180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004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C07B3-F7EE-4759-8F50-1A95CF59180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409770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C07B3-F7EE-4759-8F50-1A95CF59180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8279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C07B3-F7EE-4759-8F50-1A95CF59180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40622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C07B3-F7EE-4759-8F50-1A95CF59180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429283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C07B3-F7EE-4759-8F50-1A95CF59180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120403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C07B3-F7EE-4759-8F50-1A95CF59180A}" type="datetimeFigureOut">
              <a:rPr lang="en-GB" smtClean="0"/>
              <a:t>13/07/2023</a:t>
            </a:fld>
            <a:endParaRPr lang="en-GB"/>
          </a:p>
        </p:txBody>
      </p:sp>
      <p:sp>
        <p:nvSpPr>
          <p:cNvPr id="5" name="Footer Placeholder 4"/>
          <p:cNvSpPr>
            <a:spLocks noGrp="1"/>
          </p:cNvSpPr>
          <p:nvPr>
            <p:ph type="ftr" sz="quarter" idx="11"/>
          </p:nvPr>
        </p:nvSpPr>
        <p:spPr/>
        <p:txBody>
          <a:bodyPr/>
          <a:lstStyle/>
          <a:p>
            <a:r>
              <a:rPr lang="en-GB"/>
              <a:t>Classification:</a:t>
            </a:r>
            <a:r>
              <a:rPr lang="en-GB">
                <a:solidFill>
                  <a:srgbClr val="000000"/>
                </a:solidFill>
              </a:rPr>
              <a:t>UNCLASSIFIED </a:t>
            </a:r>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322476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C07B3-F7EE-4759-8F50-1A95CF59180A}"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306022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0C07B3-F7EE-4759-8F50-1A95CF59180A}"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152225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0C07B3-F7EE-4759-8F50-1A95CF59180A}" type="datetimeFigureOut">
              <a:rPr lang="en-GB" smtClean="0"/>
              <a:t>13/07/2023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421080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0C07B3-F7EE-4759-8F50-1A95CF59180A}" type="datetimeFigureOut">
              <a:rPr lang="en-GB" smtClean="0"/>
              <a:t>13/07/2023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209548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C07B3-F7EE-4759-8F50-1A95CF59180A}" type="datetimeFigureOut">
              <a:rPr lang="en-GB" smtClean="0"/>
              <a:t>13/07/2023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173677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20C07B3-F7EE-4759-8F50-1A95CF59180A}"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359290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0C07B3-F7EE-4759-8F50-1A95CF59180A}"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308651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0C07B3-F7EE-4759-8F50-1A95CF59180A}" type="datetimeFigureOut">
              <a:rPr lang="en-GB" smtClean="0"/>
              <a:t>13/07/2023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2067FEE-5E04-4B8B-A9D4-4ABD4D83601C}" type="slidenum">
              <a:rPr lang="en-GB" smtClean="0"/>
              <a:t>‹#›</a:t>
            </a:fld>
            <a:endParaRPr lang="en-GB"/>
          </a:p>
        </p:txBody>
      </p:sp>
    </p:spTree>
    <p:extLst>
      <p:ext uri="{BB962C8B-B14F-4D97-AF65-F5344CB8AC3E}">
        <p14:creationId xmlns:p14="http://schemas.microsoft.com/office/powerpoint/2010/main" val="22707138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68055" y="1716304"/>
            <a:ext cx="3858768" cy="1923110"/>
          </a:xfrm>
        </p:spPr>
        <p:txBody>
          <a:bodyPr anchor="b">
            <a:normAutofit fontScale="90000"/>
          </a:bodyPr>
          <a:lstStyle/>
          <a:p>
            <a:pPr algn="ctr"/>
            <a:br>
              <a:rPr lang="en-GB" sz="3100" b="1" dirty="0">
                <a:solidFill>
                  <a:schemeClr val="tx2"/>
                </a:solidFill>
              </a:rPr>
            </a:br>
            <a:r>
              <a:rPr lang="en-GB" sz="3100" b="1" dirty="0">
                <a:solidFill>
                  <a:schemeClr val="tx2"/>
                </a:solidFill>
              </a:rPr>
              <a:t>Parents Welcome  Meeting</a:t>
            </a:r>
            <a:br>
              <a:rPr lang="en-GB" sz="3100" b="1" dirty="0">
                <a:solidFill>
                  <a:schemeClr val="tx2"/>
                </a:solidFill>
              </a:rPr>
            </a:br>
            <a:r>
              <a:rPr lang="en-GB" sz="3100" b="1" dirty="0">
                <a:solidFill>
                  <a:schemeClr val="tx2"/>
                </a:solidFill>
              </a:rPr>
              <a:t>2023</a:t>
            </a:r>
          </a:p>
        </p:txBody>
      </p:sp>
      <p:pic>
        <p:nvPicPr>
          <p:cNvPr id="7" name="Content Placeholder 6" descr="Two girls sitting on the ground holding hands&#10;&#10;Description automatically generated">
            <a:extLst>
              <a:ext uri="{FF2B5EF4-FFF2-40B4-BE49-F238E27FC236}">
                <a16:creationId xmlns:a16="http://schemas.microsoft.com/office/drawing/2014/main" id="{F218EC3B-E5ED-9B75-E351-6771A7FD8DE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923921">
            <a:off x="6752420" y="338635"/>
            <a:ext cx="1968129" cy="1476097"/>
          </a:xfrm>
        </p:spPr>
      </p:pic>
      <p:pic>
        <p:nvPicPr>
          <p:cNvPr id="1026" name="Picture 2">
            <a:extLst>
              <a:ext uri="{FF2B5EF4-FFF2-40B4-BE49-F238E27FC236}">
                <a16:creationId xmlns:a16="http://schemas.microsoft.com/office/drawing/2014/main" id="{1DE87F4E-635E-6C0B-93A7-B7CA0BE9A0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91672" y="5446051"/>
            <a:ext cx="1972029" cy="8824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6CDBAA18-0DC4-E716-4886-423DE755B71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83673" y="86731"/>
            <a:ext cx="2098940" cy="19963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hild playing croquet on a field&#10;&#10;Description automatically generated">
            <a:extLst>
              <a:ext uri="{FF2B5EF4-FFF2-40B4-BE49-F238E27FC236}">
                <a16:creationId xmlns:a16="http://schemas.microsoft.com/office/drawing/2014/main" id="{A618AE9D-2F34-D962-A376-4E485604AB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91700">
            <a:off x="1516814" y="5001860"/>
            <a:ext cx="2049202" cy="1536902"/>
          </a:xfrm>
          <a:prstGeom prst="rect">
            <a:avLst/>
          </a:prstGeom>
        </p:spPr>
      </p:pic>
      <p:pic>
        <p:nvPicPr>
          <p:cNvPr id="11" name="Picture 10" descr="A group of children sitting on chairs&#10;&#10;Description automatically generated">
            <a:extLst>
              <a:ext uri="{FF2B5EF4-FFF2-40B4-BE49-F238E27FC236}">
                <a16:creationId xmlns:a16="http://schemas.microsoft.com/office/drawing/2014/main" id="{3DF03330-5892-5E18-BD77-196A743D89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73274">
            <a:off x="4013520" y="4532285"/>
            <a:ext cx="2096105" cy="1572079"/>
          </a:xfrm>
          <a:prstGeom prst="rect">
            <a:avLst/>
          </a:prstGeom>
        </p:spPr>
      </p:pic>
      <p:pic>
        <p:nvPicPr>
          <p:cNvPr id="14" name="Picture 13" descr="A group of children playing with a water table&#10;&#10;Description automatically generated">
            <a:extLst>
              <a:ext uri="{FF2B5EF4-FFF2-40B4-BE49-F238E27FC236}">
                <a16:creationId xmlns:a16="http://schemas.microsoft.com/office/drawing/2014/main" id="{89DB09CE-5162-711F-9454-9C1C126243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92620">
            <a:off x="156463" y="3064111"/>
            <a:ext cx="2228490" cy="1671368"/>
          </a:xfrm>
          <a:prstGeom prst="rect">
            <a:avLst/>
          </a:prstGeom>
        </p:spPr>
      </p:pic>
      <p:pic>
        <p:nvPicPr>
          <p:cNvPr id="16" name="Picture 15" descr="A group of children in yellow vests looking at plants&#10;&#10;Description automatically generated">
            <a:extLst>
              <a:ext uri="{FF2B5EF4-FFF2-40B4-BE49-F238E27FC236}">
                <a16:creationId xmlns:a16="http://schemas.microsoft.com/office/drawing/2014/main" id="{14F1A868-2A37-A394-9DEA-514CC9C3F5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41819">
            <a:off x="5955645" y="2403269"/>
            <a:ext cx="2642495" cy="1981871"/>
          </a:xfrm>
          <a:prstGeom prst="rect">
            <a:avLst/>
          </a:prstGeom>
        </p:spPr>
      </p:pic>
      <p:pic>
        <p:nvPicPr>
          <p:cNvPr id="18" name="Picture 17" descr="A group of children standing on a wooden board&#10;&#10;Description automatically generated">
            <a:extLst>
              <a:ext uri="{FF2B5EF4-FFF2-40B4-BE49-F238E27FC236}">
                <a16:creationId xmlns:a16="http://schemas.microsoft.com/office/drawing/2014/main" id="{DD91B494-83AE-29E6-219F-1C0ABD4482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18561">
            <a:off x="343555" y="285904"/>
            <a:ext cx="2332662" cy="1749496"/>
          </a:xfrm>
          <a:prstGeom prst="rect">
            <a:avLst/>
          </a:prstGeom>
        </p:spPr>
      </p:pic>
    </p:spTree>
    <p:extLst>
      <p:ext uri="{BB962C8B-B14F-4D97-AF65-F5344CB8AC3E}">
        <p14:creationId xmlns:p14="http://schemas.microsoft.com/office/powerpoint/2010/main" val="303306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chemeClr val="tx2"/>
                </a:solidFill>
              </a:rPr>
              <a:t>Developing children’s language and vocabulary</a:t>
            </a:r>
          </a:p>
        </p:txBody>
      </p:sp>
      <p:sp>
        <p:nvSpPr>
          <p:cNvPr id="3" name="Content Placeholder 2"/>
          <p:cNvSpPr>
            <a:spLocks noGrp="1"/>
          </p:cNvSpPr>
          <p:nvPr>
            <p:ph idx="1"/>
          </p:nvPr>
        </p:nvSpPr>
        <p:spPr>
          <a:xfrm>
            <a:off x="458333" y="1844824"/>
            <a:ext cx="6650244" cy="4104455"/>
          </a:xfrm>
        </p:spPr>
        <p:txBody>
          <a:bodyPr>
            <a:normAutofit/>
          </a:bodyPr>
          <a:lstStyle/>
          <a:p>
            <a:pPr marL="0" indent="0">
              <a:buNone/>
            </a:pPr>
            <a:r>
              <a:rPr lang="en-GB" sz="2400" dirty="0">
                <a:solidFill>
                  <a:schemeClr val="tx1"/>
                </a:solidFill>
              </a:rPr>
              <a:t>There is a huge focus on </a:t>
            </a:r>
            <a:r>
              <a:rPr lang="en-GB" sz="2400" b="1" dirty="0">
                <a:solidFill>
                  <a:schemeClr val="tx1"/>
                </a:solidFill>
              </a:rPr>
              <a:t>early language and extending </a:t>
            </a:r>
            <a:r>
              <a:rPr lang="en-GB" sz="2400" dirty="0">
                <a:solidFill>
                  <a:schemeClr val="tx1"/>
                </a:solidFill>
              </a:rPr>
              <a:t>vocabulary.  </a:t>
            </a:r>
          </a:p>
          <a:p>
            <a:pPr marL="0" indent="0">
              <a:buNone/>
            </a:pPr>
            <a:r>
              <a:rPr lang="en-GB" sz="2400" dirty="0">
                <a:solidFill>
                  <a:schemeClr val="tx1"/>
                </a:solidFill>
              </a:rPr>
              <a:t>We will do this by:</a:t>
            </a:r>
          </a:p>
          <a:p>
            <a:r>
              <a:rPr lang="en-GB" sz="2400" dirty="0">
                <a:solidFill>
                  <a:schemeClr val="tx1"/>
                </a:solidFill>
              </a:rPr>
              <a:t>Having quality learning conversations and interactions with the children</a:t>
            </a:r>
          </a:p>
          <a:p>
            <a:r>
              <a:rPr lang="en-GB" sz="2400" dirty="0">
                <a:solidFill>
                  <a:schemeClr val="tx1"/>
                </a:solidFill>
              </a:rPr>
              <a:t>Reading a range of stories, poems, rhymes and non-fiction texts</a:t>
            </a:r>
          </a:p>
          <a:p>
            <a:r>
              <a:rPr lang="en-GB" sz="2400" dirty="0">
                <a:solidFill>
                  <a:schemeClr val="tx1"/>
                </a:solidFill>
              </a:rPr>
              <a:t>Teaching new words and vocabulary</a:t>
            </a:r>
          </a:p>
          <a:p>
            <a:r>
              <a:rPr lang="en-GB" sz="2400" dirty="0">
                <a:solidFill>
                  <a:schemeClr val="tx1"/>
                </a:solidFill>
              </a:rPr>
              <a:t>Sharing what we are doing with you</a:t>
            </a:r>
          </a:p>
        </p:txBody>
      </p:sp>
    </p:spTree>
    <p:extLst>
      <p:ext uri="{BB962C8B-B14F-4D97-AF65-F5344CB8AC3E}">
        <p14:creationId xmlns:p14="http://schemas.microsoft.com/office/powerpoint/2010/main" val="237862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a:solidFill>
                  <a:schemeClr val="tx2"/>
                </a:solidFill>
              </a:rPr>
              <a:t>What can you do to help your child?</a:t>
            </a:r>
            <a:br>
              <a:rPr lang="en-GB" sz="3200" dirty="0">
                <a:solidFill>
                  <a:schemeClr val="tx2"/>
                </a:solidFill>
              </a:rPr>
            </a:br>
            <a:endParaRPr lang="en-GB" sz="3200" dirty="0">
              <a:solidFill>
                <a:schemeClr val="tx2"/>
              </a:solidFill>
            </a:endParaRPr>
          </a:p>
        </p:txBody>
      </p:sp>
      <p:sp>
        <p:nvSpPr>
          <p:cNvPr id="3" name="Content Placeholder 2"/>
          <p:cNvSpPr>
            <a:spLocks noGrp="1"/>
          </p:cNvSpPr>
          <p:nvPr>
            <p:ph idx="1"/>
          </p:nvPr>
        </p:nvSpPr>
        <p:spPr/>
        <p:txBody>
          <a:bodyPr/>
          <a:lstStyle/>
          <a:p>
            <a:r>
              <a:rPr lang="en-GB" dirty="0">
                <a:solidFill>
                  <a:schemeClr val="tx2"/>
                </a:solidFill>
              </a:rPr>
              <a:t>Chat, play and read to and with them</a:t>
            </a:r>
          </a:p>
          <a:p>
            <a:r>
              <a:rPr lang="en-GB" dirty="0">
                <a:solidFill>
                  <a:schemeClr val="tx2"/>
                </a:solidFill>
              </a:rPr>
              <a:t>Encourage them to be independent</a:t>
            </a:r>
          </a:p>
          <a:p>
            <a:r>
              <a:rPr lang="en-GB" dirty="0">
                <a:solidFill>
                  <a:schemeClr val="tx2"/>
                </a:solidFill>
              </a:rPr>
              <a:t>Play board games with them</a:t>
            </a:r>
          </a:p>
          <a:p>
            <a:pPr marL="0" indent="0">
              <a:buNone/>
            </a:pPr>
            <a:endParaRPr lang="en-GB" i="1" dirty="0">
              <a:solidFill>
                <a:schemeClr val="tx2"/>
              </a:solidFill>
            </a:endParaRPr>
          </a:p>
          <a:p>
            <a:endParaRPr lang="en-GB" dirty="0">
              <a:solidFill>
                <a:schemeClr val="tx2"/>
              </a:solidFill>
            </a:endParaRPr>
          </a:p>
        </p:txBody>
      </p:sp>
    </p:spTree>
    <p:extLst>
      <p:ext uri="{BB962C8B-B14F-4D97-AF65-F5344CB8AC3E}">
        <p14:creationId xmlns:p14="http://schemas.microsoft.com/office/powerpoint/2010/main" val="98612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3984-DB4C-142E-CA8B-3AC8C4126B99}"/>
              </a:ext>
            </a:extLst>
          </p:cNvPr>
          <p:cNvSpPr>
            <a:spLocks noGrp="1"/>
          </p:cNvSpPr>
          <p:nvPr>
            <p:ph type="title"/>
          </p:nvPr>
        </p:nvSpPr>
        <p:spPr/>
        <p:txBody>
          <a:bodyPr/>
          <a:lstStyle/>
          <a:p>
            <a:r>
              <a:rPr lang="en-GB" dirty="0">
                <a:solidFill>
                  <a:srgbClr val="00B050"/>
                </a:solidFill>
              </a:rPr>
              <a:t>A typical day in Reception</a:t>
            </a:r>
          </a:p>
        </p:txBody>
      </p:sp>
      <p:sp>
        <p:nvSpPr>
          <p:cNvPr id="3" name="Content Placeholder 2">
            <a:extLst>
              <a:ext uri="{FF2B5EF4-FFF2-40B4-BE49-F238E27FC236}">
                <a16:creationId xmlns:a16="http://schemas.microsoft.com/office/drawing/2014/main" id="{5B5C8F46-BF67-A87A-C371-4CD7BD47284F}"/>
              </a:ext>
            </a:extLst>
          </p:cNvPr>
          <p:cNvSpPr>
            <a:spLocks noGrp="1"/>
          </p:cNvSpPr>
          <p:nvPr>
            <p:ph idx="1"/>
          </p:nvPr>
        </p:nvSpPr>
        <p:spPr>
          <a:xfrm>
            <a:off x="457200" y="1268760"/>
            <a:ext cx="8229600" cy="5465093"/>
          </a:xfrm>
        </p:spPr>
        <p:txBody>
          <a:bodyPr>
            <a:normAutofit fontScale="92500" lnSpcReduction="10000"/>
          </a:bodyPr>
          <a:lstStyle/>
          <a:p>
            <a:pPr marL="0" indent="0" algn="ctr">
              <a:buNone/>
            </a:pPr>
            <a:endParaRPr lang="en-GB" sz="1800" dirty="0"/>
          </a:p>
          <a:p>
            <a:pPr marL="0" indent="0" algn="ctr">
              <a:buNone/>
            </a:pPr>
            <a:endParaRPr lang="en-GB" sz="1800" dirty="0"/>
          </a:p>
          <a:p>
            <a:pPr marL="0" indent="0" algn="ctr">
              <a:buNone/>
            </a:pPr>
            <a:r>
              <a:rPr lang="en-GB" sz="1800" dirty="0"/>
              <a:t>8.40 doors open – early morning tasks</a:t>
            </a:r>
          </a:p>
          <a:p>
            <a:pPr marL="0" indent="0" algn="ctr">
              <a:buNone/>
            </a:pPr>
            <a:r>
              <a:rPr lang="en-GB" sz="1800" dirty="0"/>
              <a:t>8.50 Registration</a:t>
            </a:r>
          </a:p>
          <a:p>
            <a:pPr marL="0" indent="0" algn="ctr">
              <a:buNone/>
            </a:pPr>
            <a:r>
              <a:rPr lang="en-GB" sz="1800" dirty="0"/>
              <a:t>9.00- 10.15</a:t>
            </a:r>
          </a:p>
          <a:p>
            <a:pPr marL="0" indent="0" algn="ctr">
              <a:buNone/>
            </a:pPr>
            <a:r>
              <a:rPr lang="en-GB" sz="1800" dirty="0"/>
              <a:t>Phonics, Continuous Provision, Focus tasks</a:t>
            </a:r>
          </a:p>
          <a:p>
            <a:pPr marL="0" indent="0" algn="ctr">
              <a:buNone/>
            </a:pPr>
            <a:r>
              <a:rPr lang="en-GB" sz="1800" dirty="0"/>
              <a:t>10.30 Break </a:t>
            </a:r>
          </a:p>
          <a:p>
            <a:pPr marL="0" indent="0" algn="ctr">
              <a:buNone/>
            </a:pPr>
            <a:r>
              <a:rPr lang="en-GB" sz="1800" dirty="0"/>
              <a:t>10.45 – 12.15</a:t>
            </a:r>
          </a:p>
          <a:p>
            <a:pPr marL="0" indent="0" algn="ctr">
              <a:buNone/>
            </a:pPr>
            <a:r>
              <a:rPr lang="en-GB" sz="1800" dirty="0"/>
              <a:t>Maths, Continuous Provision, Focus tasks, Literacy</a:t>
            </a:r>
          </a:p>
          <a:p>
            <a:pPr marL="0" indent="0" algn="ctr">
              <a:buNone/>
            </a:pPr>
            <a:r>
              <a:rPr lang="en-GB" sz="1800" dirty="0"/>
              <a:t>12.15 Lunch</a:t>
            </a:r>
          </a:p>
          <a:p>
            <a:pPr marL="0" indent="0" algn="ctr">
              <a:buNone/>
            </a:pPr>
            <a:r>
              <a:rPr lang="en-GB" sz="1800" dirty="0"/>
              <a:t>1.15 Registration</a:t>
            </a:r>
          </a:p>
          <a:p>
            <a:pPr marL="0" indent="0" algn="ctr">
              <a:buNone/>
            </a:pPr>
            <a:r>
              <a:rPr lang="en-GB" sz="1800" dirty="0"/>
              <a:t>1.20 Topic/ RE/ PE/ EAD</a:t>
            </a:r>
          </a:p>
          <a:p>
            <a:pPr marL="0" indent="0" algn="ctr">
              <a:buNone/>
            </a:pPr>
            <a:r>
              <a:rPr lang="en-GB" sz="1800" dirty="0"/>
              <a:t>1.40 Continuous Provision &amp; Focus tasks</a:t>
            </a:r>
          </a:p>
          <a:p>
            <a:pPr marL="0" indent="0" algn="ctr">
              <a:buNone/>
            </a:pPr>
            <a:r>
              <a:rPr lang="en-GB" sz="1800" dirty="0"/>
              <a:t>3.00 Story Time</a:t>
            </a:r>
          </a:p>
          <a:p>
            <a:pPr marL="0" indent="0" algn="ctr">
              <a:buNone/>
            </a:pPr>
            <a:r>
              <a:rPr lang="en-GB" sz="1800" dirty="0"/>
              <a:t>3.15 Home time</a:t>
            </a:r>
          </a:p>
          <a:p>
            <a:endParaRPr lang="en-GB" sz="2400" dirty="0"/>
          </a:p>
        </p:txBody>
      </p:sp>
      <p:pic>
        <p:nvPicPr>
          <p:cNvPr id="5" name="Picture 4" descr="A group of children sitting on the floor in a classroom&#10;&#10;Description automatically generated">
            <a:extLst>
              <a:ext uri="{FF2B5EF4-FFF2-40B4-BE49-F238E27FC236}">
                <a16:creationId xmlns:a16="http://schemas.microsoft.com/office/drawing/2014/main" id="{6BCB2EC9-7801-7BC8-19F5-049F004B7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88839">
            <a:off x="227198" y="4900583"/>
            <a:ext cx="2123728" cy="1592796"/>
          </a:xfrm>
          <a:prstGeom prst="rect">
            <a:avLst/>
          </a:prstGeom>
        </p:spPr>
      </p:pic>
      <p:pic>
        <p:nvPicPr>
          <p:cNvPr id="7" name="Picture 6" descr="A group of children sitting in chairs drawing on a large screen&#10;&#10;Description automatically generated">
            <a:extLst>
              <a:ext uri="{FF2B5EF4-FFF2-40B4-BE49-F238E27FC236}">
                <a16:creationId xmlns:a16="http://schemas.microsoft.com/office/drawing/2014/main" id="{CA56548A-D94E-3AB7-7AF6-2A0DD4FD0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6371">
            <a:off x="6843982" y="4922034"/>
            <a:ext cx="2123728" cy="1592796"/>
          </a:xfrm>
          <a:prstGeom prst="rect">
            <a:avLst/>
          </a:prstGeom>
        </p:spPr>
      </p:pic>
      <p:pic>
        <p:nvPicPr>
          <p:cNvPr id="9" name="Picture 8" descr="A group of children painting at a table&#10;&#10;Description automatically generated">
            <a:extLst>
              <a:ext uri="{FF2B5EF4-FFF2-40B4-BE49-F238E27FC236}">
                <a16:creationId xmlns:a16="http://schemas.microsoft.com/office/drawing/2014/main" id="{69E8951E-81D7-89D6-87BB-D263F4679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2330">
            <a:off x="144861" y="1372628"/>
            <a:ext cx="2123728" cy="1592796"/>
          </a:xfrm>
          <a:prstGeom prst="rect">
            <a:avLst/>
          </a:prstGeom>
        </p:spPr>
      </p:pic>
      <p:pic>
        <p:nvPicPr>
          <p:cNvPr id="11" name="Picture 10" descr="A child standing in front of a table with a tray of paint&#10;&#10;Description automatically generated">
            <a:extLst>
              <a:ext uri="{FF2B5EF4-FFF2-40B4-BE49-F238E27FC236}">
                <a16:creationId xmlns:a16="http://schemas.microsoft.com/office/drawing/2014/main" id="{0D30978B-166F-B27D-AD73-E5CCB7B8EE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47564">
            <a:off x="6875411" y="1352349"/>
            <a:ext cx="2123728" cy="1592796"/>
          </a:xfrm>
          <a:prstGeom prst="rect">
            <a:avLst/>
          </a:prstGeom>
        </p:spPr>
      </p:pic>
    </p:spTree>
    <p:extLst>
      <p:ext uri="{BB962C8B-B14F-4D97-AF65-F5344CB8AC3E}">
        <p14:creationId xmlns:p14="http://schemas.microsoft.com/office/powerpoint/2010/main" val="754004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1101-8880-3481-2FA4-0FC90B129627}"/>
              </a:ext>
            </a:extLst>
          </p:cNvPr>
          <p:cNvSpPr>
            <a:spLocks noGrp="1"/>
          </p:cNvSpPr>
          <p:nvPr>
            <p:ph type="title"/>
          </p:nvPr>
        </p:nvSpPr>
        <p:spPr/>
        <p:txBody>
          <a:bodyPr/>
          <a:lstStyle/>
          <a:p>
            <a:r>
              <a:rPr lang="en-GB" dirty="0"/>
              <a:t>Parents as Partners</a:t>
            </a:r>
          </a:p>
        </p:txBody>
      </p:sp>
      <p:sp>
        <p:nvSpPr>
          <p:cNvPr id="3" name="Content Placeholder 2">
            <a:extLst>
              <a:ext uri="{FF2B5EF4-FFF2-40B4-BE49-F238E27FC236}">
                <a16:creationId xmlns:a16="http://schemas.microsoft.com/office/drawing/2014/main" id="{4E324AFF-D45B-C6A6-5243-1FEF352AC068}"/>
              </a:ext>
            </a:extLst>
          </p:cNvPr>
          <p:cNvSpPr>
            <a:spLocks noGrp="1"/>
          </p:cNvSpPr>
          <p:nvPr>
            <p:ph idx="1"/>
          </p:nvPr>
        </p:nvSpPr>
        <p:spPr>
          <a:xfrm>
            <a:off x="457200" y="1268760"/>
            <a:ext cx="6635080" cy="4857403"/>
          </a:xfrm>
        </p:spPr>
        <p:txBody>
          <a:bodyPr>
            <a:normAutofit/>
          </a:bodyPr>
          <a:lstStyle/>
          <a:p>
            <a:r>
              <a:rPr lang="en-GB" sz="2000" dirty="0"/>
              <a:t>We have termly parent meetings and provide additional meetings when required</a:t>
            </a:r>
          </a:p>
          <a:p>
            <a:r>
              <a:rPr lang="en-GB" sz="2000" dirty="0"/>
              <a:t>We discuss your child’s learning, progress and next steps</a:t>
            </a:r>
          </a:p>
          <a:p>
            <a:r>
              <a:rPr lang="en-GB" sz="2000" dirty="0"/>
              <a:t>We run parent workshops and encourage all to attend where possible</a:t>
            </a:r>
          </a:p>
          <a:p>
            <a:r>
              <a:rPr lang="en-GB" sz="2000" dirty="0"/>
              <a:t>We expect all parents to add photos and videos to Tapestry to help build their learning Journal</a:t>
            </a:r>
          </a:p>
          <a:p>
            <a:pPr marL="0" indent="0">
              <a:buNone/>
            </a:pPr>
            <a:endParaRPr lang="en-GB" sz="2000" dirty="0"/>
          </a:p>
          <a:p>
            <a:endParaRPr lang="en-GB" sz="2000" dirty="0"/>
          </a:p>
        </p:txBody>
      </p:sp>
    </p:spTree>
    <p:extLst>
      <p:ext uri="{BB962C8B-B14F-4D97-AF65-F5344CB8AC3E}">
        <p14:creationId xmlns:p14="http://schemas.microsoft.com/office/powerpoint/2010/main" val="16951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4851-421A-A0FD-C660-B42C0617A9E5}"/>
              </a:ext>
            </a:extLst>
          </p:cNvPr>
          <p:cNvSpPr>
            <a:spLocks noGrp="1"/>
          </p:cNvSpPr>
          <p:nvPr>
            <p:ph type="title"/>
          </p:nvPr>
        </p:nvSpPr>
        <p:spPr/>
        <p:txBody>
          <a:bodyPr/>
          <a:lstStyle/>
          <a:p>
            <a:r>
              <a:rPr lang="en-GB" dirty="0"/>
              <a:t>Healthy School</a:t>
            </a:r>
          </a:p>
        </p:txBody>
      </p:sp>
      <p:sp>
        <p:nvSpPr>
          <p:cNvPr id="3" name="Content Placeholder 2">
            <a:extLst>
              <a:ext uri="{FF2B5EF4-FFF2-40B4-BE49-F238E27FC236}">
                <a16:creationId xmlns:a16="http://schemas.microsoft.com/office/drawing/2014/main" id="{C4EE8B08-1D0C-95FE-CBB5-FEA5D7C1A940}"/>
              </a:ext>
            </a:extLst>
          </p:cNvPr>
          <p:cNvSpPr>
            <a:spLocks noGrp="1"/>
          </p:cNvSpPr>
          <p:nvPr>
            <p:ph idx="1"/>
          </p:nvPr>
        </p:nvSpPr>
        <p:spPr/>
        <p:txBody>
          <a:bodyPr/>
          <a:lstStyle/>
          <a:p>
            <a:r>
              <a:rPr lang="en-GB" dirty="0"/>
              <a:t>School dinners are free for children in Reception and KS1 – please order through parent pay.</a:t>
            </a:r>
          </a:p>
          <a:p>
            <a:r>
              <a:rPr lang="en-GB" dirty="0"/>
              <a:t>We give the children fruit, breadsticks water/ milk every snack time.</a:t>
            </a:r>
          </a:p>
          <a:p>
            <a:r>
              <a:rPr lang="en-GB" dirty="0"/>
              <a:t>Children need to bring in a named water bottle from home every day</a:t>
            </a:r>
          </a:p>
          <a:p>
            <a:r>
              <a:rPr lang="en-GB" dirty="0"/>
              <a:t>Daily toothbrushing</a:t>
            </a:r>
          </a:p>
        </p:txBody>
      </p:sp>
    </p:spTree>
    <p:extLst>
      <p:ext uri="{BB962C8B-B14F-4D97-AF65-F5344CB8AC3E}">
        <p14:creationId xmlns:p14="http://schemas.microsoft.com/office/powerpoint/2010/main" val="63167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8A4E2-4DAD-C8E2-4B0A-C2AA08AF10BB}"/>
              </a:ext>
            </a:extLst>
          </p:cNvPr>
          <p:cNvSpPr>
            <a:spLocks noGrp="1"/>
          </p:cNvSpPr>
          <p:nvPr>
            <p:ph idx="1"/>
          </p:nvPr>
        </p:nvSpPr>
        <p:spPr>
          <a:xfrm>
            <a:off x="609599" y="1124744"/>
            <a:ext cx="6347714" cy="4916619"/>
          </a:xfrm>
        </p:spPr>
        <p:txBody>
          <a:bodyPr>
            <a:normAutofit/>
          </a:bodyPr>
          <a:lstStyle/>
          <a:p>
            <a:pPr marL="0" indent="0" algn="ctr">
              <a:buNone/>
            </a:pPr>
            <a:r>
              <a:rPr lang="en-GB" sz="4400" dirty="0"/>
              <a:t>Thank you for coming!</a:t>
            </a:r>
          </a:p>
          <a:p>
            <a:pPr marL="0" indent="0" algn="ctr">
              <a:buNone/>
            </a:pPr>
            <a:endParaRPr lang="en-GB" sz="4400" dirty="0"/>
          </a:p>
          <a:p>
            <a:pPr marL="0" indent="0" algn="ctr">
              <a:buNone/>
            </a:pPr>
            <a:r>
              <a:rPr lang="en-GB" sz="4400" dirty="0"/>
              <a:t>Please see me if you need any other information.</a:t>
            </a:r>
          </a:p>
          <a:p>
            <a:pPr marL="0" indent="0" algn="ctr">
              <a:buNone/>
            </a:pPr>
            <a:r>
              <a:rPr lang="en-GB" sz="4400" dirty="0"/>
              <a:t>Mrs Yeo</a:t>
            </a:r>
          </a:p>
        </p:txBody>
      </p:sp>
    </p:spTree>
    <p:extLst>
      <p:ext uri="{BB962C8B-B14F-4D97-AF65-F5344CB8AC3E}">
        <p14:creationId xmlns:p14="http://schemas.microsoft.com/office/powerpoint/2010/main" val="368247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6AF7-B0BC-1CA3-12AF-43FC474AF312}"/>
              </a:ext>
            </a:extLst>
          </p:cNvPr>
          <p:cNvSpPr>
            <a:spLocks noGrp="1"/>
          </p:cNvSpPr>
          <p:nvPr>
            <p:ph type="title"/>
          </p:nvPr>
        </p:nvSpPr>
        <p:spPr/>
        <p:txBody>
          <a:bodyPr/>
          <a:lstStyle/>
          <a:p>
            <a:r>
              <a:rPr lang="en-GB" dirty="0"/>
              <a:t>School Uniform</a:t>
            </a:r>
          </a:p>
        </p:txBody>
      </p:sp>
      <p:pic>
        <p:nvPicPr>
          <p:cNvPr id="5" name="Content Placeholder 4" descr="A child standing on a wooden surface&#10;&#10;Description automatically generated">
            <a:extLst>
              <a:ext uri="{FF2B5EF4-FFF2-40B4-BE49-F238E27FC236}">
                <a16:creationId xmlns:a16="http://schemas.microsoft.com/office/drawing/2014/main" id="{4BDCF440-F9FD-69F2-50E7-23F42309AED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08938" y="1480599"/>
            <a:ext cx="1694706" cy="1271029"/>
          </a:xfrm>
        </p:spPr>
      </p:pic>
      <p:pic>
        <p:nvPicPr>
          <p:cNvPr id="7" name="Picture 6" descr="A child standing on a wooden surface&#10;&#10;Description automatically generated">
            <a:extLst>
              <a:ext uri="{FF2B5EF4-FFF2-40B4-BE49-F238E27FC236}">
                <a16:creationId xmlns:a16="http://schemas.microsoft.com/office/drawing/2014/main" id="{AE6ABED4-4991-7B45-E355-BBC3C9CCB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30895" y="1484047"/>
            <a:ext cx="1694708" cy="1271031"/>
          </a:xfrm>
          <a:prstGeom prst="rect">
            <a:avLst/>
          </a:prstGeom>
        </p:spPr>
      </p:pic>
      <p:pic>
        <p:nvPicPr>
          <p:cNvPr id="9" name="Picture 8" descr="A child lying on the ground&#10;&#10;Description automatically generated">
            <a:extLst>
              <a:ext uri="{FF2B5EF4-FFF2-40B4-BE49-F238E27FC236}">
                <a16:creationId xmlns:a16="http://schemas.microsoft.com/office/drawing/2014/main" id="{8D3632D0-5486-A15B-9B32-3F692056CD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42404" y="3339324"/>
            <a:ext cx="1694710" cy="1271033"/>
          </a:xfrm>
          <a:prstGeom prst="rect">
            <a:avLst/>
          </a:prstGeom>
        </p:spPr>
      </p:pic>
      <p:pic>
        <p:nvPicPr>
          <p:cNvPr id="11" name="Picture 10" descr="A child standing on a white shelf&#10;&#10;Description automatically generated">
            <a:extLst>
              <a:ext uri="{FF2B5EF4-FFF2-40B4-BE49-F238E27FC236}">
                <a16:creationId xmlns:a16="http://schemas.microsoft.com/office/drawing/2014/main" id="{3F869977-D69D-66F4-EE85-7CA96BED0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930894" y="3328971"/>
            <a:ext cx="1694710" cy="1271032"/>
          </a:xfrm>
          <a:prstGeom prst="rect">
            <a:avLst/>
          </a:prstGeom>
        </p:spPr>
      </p:pic>
      <p:sp>
        <p:nvSpPr>
          <p:cNvPr id="12" name="TextBox 11">
            <a:extLst>
              <a:ext uri="{FF2B5EF4-FFF2-40B4-BE49-F238E27FC236}">
                <a16:creationId xmlns:a16="http://schemas.microsoft.com/office/drawing/2014/main" id="{CE5CB851-9995-3F6F-B1B8-851B7A110236}"/>
              </a:ext>
            </a:extLst>
          </p:cNvPr>
          <p:cNvSpPr txBox="1"/>
          <p:nvPr/>
        </p:nvSpPr>
        <p:spPr>
          <a:xfrm>
            <a:off x="3707904" y="1268760"/>
            <a:ext cx="4464496" cy="1200329"/>
          </a:xfrm>
          <a:prstGeom prst="rect">
            <a:avLst/>
          </a:prstGeom>
          <a:noFill/>
        </p:spPr>
        <p:txBody>
          <a:bodyPr wrap="square" rtlCol="0">
            <a:spAutoFit/>
          </a:bodyPr>
          <a:lstStyle/>
          <a:p>
            <a:pPr algn="l"/>
            <a:r>
              <a:rPr lang="en-US" b="0" i="0" dirty="0">
                <a:solidFill>
                  <a:srgbClr val="212529"/>
                </a:solidFill>
                <a:effectLst/>
                <a:latin typeface="Arial" panose="020B0604020202020204" pitchFamily="34" charset="0"/>
              </a:rPr>
              <a:t>Pale blue polo shirt</a:t>
            </a:r>
          </a:p>
          <a:p>
            <a:pPr algn="l"/>
            <a:r>
              <a:rPr lang="en-US" b="0" i="0" dirty="0">
                <a:solidFill>
                  <a:srgbClr val="212529"/>
                </a:solidFill>
                <a:effectLst/>
                <a:latin typeface="Arial" panose="020B0604020202020204" pitchFamily="34" charset="0"/>
              </a:rPr>
              <a:t>Grey trousers/shorts or a skirt/pinafore dress</a:t>
            </a:r>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Navy cardigan or jumper</a:t>
            </a:r>
          </a:p>
        </p:txBody>
      </p:sp>
      <p:sp>
        <p:nvSpPr>
          <p:cNvPr id="13" name="TextBox 12">
            <a:extLst>
              <a:ext uri="{FF2B5EF4-FFF2-40B4-BE49-F238E27FC236}">
                <a16:creationId xmlns:a16="http://schemas.microsoft.com/office/drawing/2014/main" id="{223FC5C5-164A-C19F-9993-948E6A2094A0}"/>
              </a:ext>
            </a:extLst>
          </p:cNvPr>
          <p:cNvSpPr txBox="1"/>
          <p:nvPr/>
        </p:nvSpPr>
        <p:spPr>
          <a:xfrm>
            <a:off x="3681345" y="3117132"/>
            <a:ext cx="4464496" cy="2862322"/>
          </a:xfrm>
          <a:prstGeom prst="rect">
            <a:avLst/>
          </a:prstGeom>
          <a:noFill/>
        </p:spPr>
        <p:txBody>
          <a:bodyPr wrap="square" rtlCol="0">
            <a:spAutoFit/>
          </a:bodyPr>
          <a:lstStyle/>
          <a:p>
            <a:pPr algn="l"/>
            <a:r>
              <a:rPr lang="en-US" b="0" i="0" dirty="0">
                <a:solidFill>
                  <a:srgbClr val="212529"/>
                </a:solidFill>
                <a:effectLst/>
                <a:latin typeface="Arial" panose="020B0604020202020204" pitchFamily="34" charset="0"/>
              </a:rPr>
              <a:t>A pale blue checked dress or grey shorts (optional in summer)</a:t>
            </a:r>
          </a:p>
          <a:p>
            <a:pPr algn="l"/>
            <a:r>
              <a:rPr lang="en-US" b="0" i="0" dirty="0">
                <a:solidFill>
                  <a:srgbClr val="212529"/>
                </a:solidFill>
                <a:effectLst/>
                <a:latin typeface="Arial" panose="020B0604020202020204" pitchFamily="34" charset="0"/>
              </a:rPr>
              <a:t>White, grey or navy socks, tights and hairbands</a:t>
            </a:r>
          </a:p>
          <a:p>
            <a:pPr algn="l"/>
            <a:r>
              <a:rPr lang="en-US" b="0" i="0" dirty="0">
                <a:solidFill>
                  <a:srgbClr val="212529"/>
                </a:solidFill>
                <a:effectLst/>
                <a:latin typeface="Arial" panose="020B0604020202020204" pitchFamily="34" charset="0"/>
              </a:rPr>
              <a:t> </a:t>
            </a:r>
          </a:p>
          <a:p>
            <a:pPr algn="l"/>
            <a:r>
              <a:rPr lang="en-US" b="1" i="0" dirty="0">
                <a:solidFill>
                  <a:srgbClr val="212529"/>
                </a:solidFill>
                <a:effectLst/>
                <a:latin typeface="Arial" panose="020B0604020202020204" pitchFamily="34" charset="0"/>
              </a:rPr>
              <a:t>Second hand uniform:</a:t>
            </a:r>
            <a:endParaRPr lang="en-US" b="0" i="0" dirty="0">
              <a:solidFill>
                <a:srgbClr val="212529"/>
              </a:solidFill>
              <a:effectLst/>
              <a:latin typeface="Arial" panose="020B0604020202020204" pitchFamily="34" charset="0"/>
            </a:endParaRPr>
          </a:p>
          <a:p>
            <a:pPr algn="l"/>
            <a:r>
              <a:rPr lang="en-US" b="0" i="0" dirty="0">
                <a:solidFill>
                  <a:srgbClr val="212529"/>
                </a:solidFill>
                <a:effectLst/>
                <a:latin typeface="Arial" panose="020B0604020202020204" pitchFamily="34" charset="0"/>
              </a:rPr>
              <a:t>We do have a selection of second hand uniform in the office.  Please pop in and see what we have.</a:t>
            </a:r>
          </a:p>
          <a:p>
            <a:pPr algn="l"/>
            <a:endParaRPr lang="en-US" b="0" i="0" dirty="0">
              <a:solidFill>
                <a:srgbClr val="212529"/>
              </a:solidFill>
              <a:effectLst/>
              <a:latin typeface="Arial" panose="020B0604020202020204" pitchFamily="34" charset="0"/>
            </a:endParaRPr>
          </a:p>
        </p:txBody>
      </p:sp>
      <p:sp>
        <p:nvSpPr>
          <p:cNvPr id="14" name="TextBox 13">
            <a:extLst>
              <a:ext uri="{FF2B5EF4-FFF2-40B4-BE49-F238E27FC236}">
                <a16:creationId xmlns:a16="http://schemas.microsoft.com/office/drawing/2014/main" id="{A82CC525-F3EC-CB96-32A1-D92E5979CB66}"/>
              </a:ext>
            </a:extLst>
          </p:cNvPr>
          <p:cNvSpPr txBox="1"/>
          <p:nvPr/>
        </p:nvSpPr>
        <p:spPr>
          <a:xfrm>
            <a:off x="704442" y="4962057"/>
            <a:ext cx="2843113" cy="2862322"/>
          </a:xfrm>
          <a:prstGeom prst="rect">
            <a:avLst/>
          </a:prstGeom>
          <a:noFill/>
        </p:spPr>
        <p:txBody>
          <a:bodyPr wrap="square" rtlCol="0">
            <a:spAutoFit/>
          </a:bodyPr>
          <a:lstStyle/>
          <a:p>
            <a:pPr algn="l"/>
            <a:r>
              <a:rPr lang="en-US" b="0" i="0" dirty="0">
                <a:solidFill>
                  <a:srgbClr val="212529"/>
                </a:solidFill>
                <a:effectLst/>
                <a:latin typeface="Arial" panose="020B0604020202020204" pitchFamily="34" charset="0"/>
              </a:rPr>
              <a:t>Sweatshirts: from £10.00</a:t>
            </a:r>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Cardigans: from £11.50</a:t>
            </a:r>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Full zip fleece: from £14.00</a:t>
            </a:r>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PE Bags: £5.00</a:t>
            </a:r>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Book Bags: £4.75</a:t>
            </a:r>
          </a:p>
          <a:p>
            <a:pPr algn="l"/>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These can be ordered through the office, and paid for on </a:t>
            </a:r>
            <a:r>
              <a:rPr lang="en-US" b="0" i="0" dirty="0" err="1">
                <a:solidFill>
                  <a:srgbClr val="212529"/>
                </a:solidFill>
                <a:effectLst/>
                <a:latin typeface="Arial" panose="020B0604020202020204" pitchFamily="34" charset="0"/>
              </a:rPr>
              <a:t>Parentpay</a:t>
            </a:r>
            <a:r>
              <a:rPr lang="en-US" b="0" i="0" dirty="0">
                <a:solidFill>
                  <a:srgbClr val="212529"/>
                </a:solidFill>
                <a:effectLst/>
                <a:latin typeface="Arial" panose="020B0604020202020204" pitchFamily="34" charset="0"/>
              </a:rPr>
              <a:t>.</a:t>
            </a:r>
          </a:p>
        </p:txBody>
      </p:sp>
    </p:spTree>
    <p:extLst>
      <p:ext uri="{BB962C8B-B14F-4D97-AF65-F5344CB8AC3E}">
        <p14:creationId xmlns:p14="http://schemas.microsoft.com/office/powerpoint/2010/main" val="332040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3230A-E356-8F9C-687E-33929F9D1768}"/>
              </a:ext>
            </a:extLst>
          </p:cNvPr>
          <p:cNvSpPr>
            <a:spLocks noGrp="1"/>
          </p:cNvSpPr>
          <p:nvPr>
            <p:ph idx="1"/>
          </p:nvPr>
        </p:nvSpPr>
        <p:spPr>
          <a:xfrm>
            <a:off x="457200" y="620688"/>
            <a:ext cx="8229600" cy="5390059"/>
          </a:xfrm>
        </p:spPr>
        <p:txBody>
          <a:bodyPr>
            <a:normAutofit fontScale="85000" lnSpcReduction="10000"/>
          </a:bodyPr>
          <a:lstStyle/>
          <a:p>
            <a:pPr marL="0" indent="0" algn="l">
              <a:buNone/>
            </a:pPr>
            <a:endParaRPr lang="en-GB" b="1" dirty="0"/>
          </a:p>
          <a:p>
            <a:pPr marL="0" indent="0" algn="l">
              <a:buNone/>
            </a:pPr>
            <a:r>
              <a:rPr lang="en-GB" b="1" dirty="0"/>
              <a:t>PE Kit</a:t>
            </a:r>
            <a:endParaRPr lang="en-US" b="1" i="0" dirty="0">
              <a:solidFill>
                <a:srgbClr val="212529"/>
              </a:solidFill>
              <a:effectLst/>
              <a:latin typeface="Arial" panose="020B0604020202020204" pitchFamily="34" charset="0"/>
            </a:endParaRPr>
          </a:p>
          <a:p>
            <a:pPr algn="l"/>
            <a:r>
              <a:rPr lang="en-US" b="0" i="0" dirty="0">
                <a:solidFill>
                  <a:srgbClr val="212529"/>
                </a:solidFill>
                <a:effectLst/>
                <a:latin typeface="Arial" panose="020B0604020202020204" pitchFamily="34" charset="0"/>
              </a:rPr>
              <a:t>White t-shirt, navy or black shorts and trainers.</a:t>
            </a:r>
          </a:p>
          <a:p>
            <a:pPr marL="0" indent="0" algn="l">
              <a:buNone/>
            </a:pPr>
            <a:endParaRPr lang="en-US" b="1" i="0" dirty="0">
              <a:solidFill>
                <a:srgbClr val="212529"/>
              </a:solidFill>
              <a:effectLst/>
              <a:latin typeface="Arial" panose="020B0604020202020204" pitchFamily="34" charset="0"/>
            </a:endParaRPr>
          </a:p>
          <a:p>
            <a:pPr marL="0" indent="0" algn="l">
              <a:buNone/>
            </a:pPr>
            <a:r>
              <a:rPr lang="en-US" b="1" i="0" dirty="0">
                <a:solidFill>
                  <a:srgbClr val="212529"/>
                </a:solidFill>
                <a:effectLst/>
                <a:latin typeface="Arial" panose="020B0604020202020204" pitchFamily="34" charset="0"/>
              </a:rPr>
              <a:t>Breakfast Club</a:t>
            </a:r>
            <a:endParaRPr lang="en-US" b="0" i="0" dirty="0">
              <a:solidFill>
                <a:srgbClr val="212529"/>
              </a:solidFill>
              <a:effectLst/>
              <a:latin typeface="Arial" panose="020B0604020202020204" pitchFamily="34" charset="0"/>
            </a:endParaRPr>
          </a:p>
          <a:p>
            <a:pPr marL="0" indent="0" algn="l">
              <a:buNone/>
            </a:pPr>
            <a:r>
              <a:rPr lang="en-US" b="0" i="0" dirty="0">
                <a:solidFill>
                  <a:srgbClr val="212529"/>
                </a:solidFill>
                <a:effectLst/>
                <a:latin typeface="Arial" panose="020B0604020202020204" pitchFamily="34" charset="0"/>
              </a:rPr>
              <a:t> </a:t>
            </a:r>
          </a:p>
          <a:p>
            <a:pPr algn="l"/>
            <a:r>
              <a:rPr lang="en-US" b="0" i="0" dirty="0">
                <a:solidFill>
                  <a:srgbClr val="212529"/>
                </a:solidFill>
                <a:effectLst/>
                <a:latin typeface="Arial" panose="020B0604020202020204" pitchFamily="34" charset="0"/>
              </a:rPr>
              <a:t>Our Breakfast Club is open from 07:45am each day.  We offer a range of cereals, bagels, toast and juice for all the children.  The doors close at 08:15am.  The charge for this is only £0.50 per day.  Do come along and try it.</a:t>
            </a:r>
          </a:p>
          <a:p>
            <a:pPr marL="0" indent="0" algn="l">
              <a:buNone/>
            </a:pPr>
            <a:endParaRPr lang="en-US" b="1" i="0" dirty="0">
              <a:solidFill>
                <a:srgbClr val="212529"/>
              </a:solidFill>
              <a:effectLst/>
              <a:latin typeface="Arial" panose="020B0604020202020204" pitchFamily="34" charset="0"/>
            </a:endParaRPr>
          </a:p>
          <a:p>
            <a:pPr marL="0" indent="0" algn="l">
              <a:buNone/>
            </a:pPr>
            <a:r>
              <a:rPr lang="en-US" b="1" i="0" dirty="0" err="1">
                <a:solidFill>
                  <a:srgbClr val="212529"/>
                </a:solidFill>
                <a:effectLst/>
                <a:latin typeface="Arial" panose="020B0604020202020204" pitchFamily="34" charset="0"/>
              </a:rPr>
              <a:t>Parentpay</a:t>
            </a:r>
            <a:endParaRPr lang="en-US" b="0" i="0" dirty="0">
              <a:solidFill>
                <a:srgbClr val="212529"/>
              </a:solidFill>
              <a:effectLst/>
              <a:latin typeface="Arial" panose="020B0604020202020204" pitchFamily="34" charset="0"/>
            </a:endParaRPr>
          </a:p>
          <a:p>
            <a:pPr marL="0" indent="0" algn="l">
              <a:buNone/>
            </a:pPr>
            <a:endParaRPr lang="en-US" b="0" i="0" dirty="0">
              <a:solidFill>
                <a:srgbClr val="212529"/>
              </a:solidFill>
              <a:effectLst/>
              <a:latin typeface="Arial" panose="020B0604020202020204" pitchFamily="34" charset="0"/>
            </a:endParaRPr>
          </a:p>
          <a:p>
            <a:pPr algn="l"/>
            <a:r>
              <a:rPr lang="en-US" b="0" i="0" dirty="0">
                <a:solidFill>
                  <a:srgbClr val="212529"/>
                </a:solidFill>
                <a:effectLst/>
                <a:latin typeface="Arial" panose="020B0604020202020204" pitchFamily="34" charset="0"/>
              </a:rPr>
              <a:t>We are now using </a:t>
            </a:r>
            <a:r>
              <a:rPr lang="en-US" b="0" i="0" dirty="0" err="1">
                <a:solidFill>
                  <a:srgbClr val="212529"/>
                </a:solidFill>
                <a:effectLst/>
                <a:latin typeface="Arial" panose="020B0604020202020204" pitchFamily="34" charset="0"/>
              </a:rPr>
              <a:t>Parentpay</a:t>
            </a:r>
            <a:r>
              <a:rPr lang="en-US" b="0" i="0" dirty="0">
                <a:solidFill>
                  <a:srgbClr val="212529"/>
                </a:solidFill>
                <a:effectLst/>
                <a:latin typeface="Arial" panose="020B0604020202020204" pitchFamily="34" charset="0"/>
              </a:rPr>
              <a:t> for our school meal ordering/paying and for trips and uniform - watch this space!  If your child is currently in preschool, you should all have received your log-in details and can link more than one child to your account.  If you are new to the school you will have the details given to you in </a:t>
            </a:r>
            <a:r>
              <a:rPr lang="en-US" dirty="0">
                <a:solidFill>
                  <a:srgbClr val="212529"/>
                </a:solidFill>
                <a:latin typeface="Arial" panose="020B0604020202020204" pitchFamily="34" charset="0"/>
              </a:rPr>
              <a:t>September.</a:t>
            </a:r>
          </a:p>
          <a:p>
            <a:pPr marL="0" indent="0" algn="l">
              <a:buNone/>
            </a:pPr>
            <a:endParaRPr lang="en-US" dirty="0">
              <a:solidFill>
                <a:srgbClr val="212529"/>
              </a:solidFill>
              <a:latin typeface="Arial" panose="020B0604020202020204" pitchFamily="34" charset="0"/>
            </a:endParaRPr>
          </a:p>
          <a:p>
            <a:pPr marL="0" indent="0" algn="l">
              <a:buNone/>
            </a:pPr>
            <a:r>
              <a:rPr lang="en-US" b="0" i="0" dirty="0">
                <a:solidFill>
                  <a:srgbClr val="212529"/>
                </a:solidFill>
                <a:effectLst/>
                <a:latin typeface="Arial" panose="020B0604020202020204" pitchFamily="34" charset="0"/>
              </a:rPr>
              <a:t>Please contact us if you have any problems. </a:t>
            </a:r>
          </a:p>
          <a:p>
            <a:pPr algn="l"/>
            <a:endParaRPr lang="en-GB" dirty="0"/>
          </a:p>
        </p:txBody>
      </p:sp>
    </p:spTree>
    <p:extLst>
      <p:ext uri="{BB962C8B-B14F-4D97-AF65-F5344CB8AC3E}">
        <p14:creationId xmlns:p14="http://schemas.microsoft.com/office/powerpoint/2010/main" val="199093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4299-75A0-503F-4696-4ACA2767AF75}"/>
              </a:ext>
            </a:extLst>
          </p:cNvPr>
          <p:cNvSpPr>
            <a:spLocks noGrp="1"/>
          </p:cNvSpPr>
          <p:nvPr>
            <p:ph type="title"/>
          </p:nvPr>
        </p:nvSpPr>
        <p:spPr/>
        <p:txBody>
          <a:bodyPr/>
          <a:lstStyle/>
          <a:p>
            <a:r>
              <a:rPr lang="en-GB" dirty="0"/>
              <a:t>Bookbags </a:t>
            </a:r>
          </a:p>
        </p:txBody>
      </p:sp>
      <p:sp>
        <p:nvSpPr>
          <p:cNvPr id="3" name="Content Placeholder 2">
            <a:extLst>
              <a:ext uri="{FF2B5EF4-FFF2-40B4-BE49-F238E27FC236}">
                <a16:creationId xmlns:a16="http://schemas.microsoft.com/office/drawing/2014/main" id="{77AB3CA7-D97E-96EF-820C-8CC6617FAA9F}"/>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01439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AE591-7595-6850-1D49-AC0AC365F408}"/>
              </a:ext>
            </a:extLst>
          </p:cNvPr>
          <p:cNvSpPr>
            <a:spLocks noGrp="1"/>
          </p:cNvSpPr>
          <p:nvPr>
            <p:ph type="title"/>
          </p:nvPr>
        </p:nvSpPr>
        <p:spPr/>
        <p:txBody>
          <a:bodyPr/>
          <a:lstStyle/>
          <a:p>
            <a:r>
              <a:rPr lang="en-GB" dirty="0"/>
              <a:t>Lateness and Absence</a:t>
            </a:r>
          </a:p>
        </p:txBody>
      </p:sp>
      <p:sp>
        <p:nvSpPr>
          <p:cNvPr id="3" name="Content Placeholder 2">
            <a:extLst>
              <a:ext uri="{FF2B5EF4-FFF2-40B4-BE49-F238E27FC236}">
                <a16:creationId xmlns:a16="http://schemas.microsoft.com/office/drawing/2014/main" id="{5AC59715-DB4A-1BBF-E3D5-3036125123E5}"/>
              </a:ext>
            </a:extLst>
          </p:cNvPr>
          <p:cNvSpPr>
            <a:spLocks noGrp="1"/>
          </p:cNvSpPr>
          <p:nvPr>
            <p:ph idx="1"/>
          </p:nvPr>
        </p:nvSpPr>
        <p:spPr/>
        <p:txBody>
          <a:bodyPr/>
          <a:lstStyle/>
          <a:p>
            <a:pPr marL="0" indent="0" algn="ctr">
              <a:buNone/>
            </a:pPr>
            <a:r>
              <a:rPr lang="en-GB" dirty="0" err="1"/>
              <a:t>Bearnes</a:t>
            </a:r>
            <a:r>
              <a:rPr lang="en-GB" dirty="0"/>
              <a:t> Primary School will not authorise any holidays during term time. </a:t>
            </a:r>
          </a:p>
          <a:p>
            <a:pPr marL="0" indent="0" algn="ctr">
              <a:buNone/>
            </a:pPr>
            <a:r>
              <a:rPr lang="en-GB" dirty="0"/>
              <a:t>You could incur a fine from the Local Authority</a:t>
            </a:r>
          </a:p>
          <a:p>
            <a:pPr marL="0" indent="0" algn="ctr">
              <a:buNone/>
            </a:pPr>
            <a:endParaRPr lang="en-GB" dirty="0"/>
          </a:p>
          <a:p>
            <a:pPr marL="0" indent="0" algn="ctr">
              <a:buNone/>
            </a:pPr>
            <a:r>
              <a:rPr lang="en-GB" dirty="0"/>
              <a:t>We aim for 97%</a:t>
            </a:r>
          </a:p>
          <a:p>
            <a:pPr marL="0" indent="0">
              <a:buNone/>
            </a:pPr>
            <a:endParaRPr lang="en-GB" dirty="0"/>
          </a:p>
        </p:txBody>
      </p:sp>
    </p:spTree>
    <p:extLst>
      <p:ext uri="{BB962C8B-B14F-4D97-AF65-F5344CB8AC3E}">
        <p14:creationId xmlns:p14="http://schemas.microsoft.com/office/powerpoint/2010/main" val="373056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76D4-644D-337B-7C13-4ABD18037789}"/>
              </a:ext>
            </a:extLst>
          </p:cNvPr>
          <p:cNvSpPr>
            <a:spLocks noGrp="1"/>
          </p:cNvSpPr>
          <p:nvPr>
            <p:ph type="title"/>
          </p:nvPr>
        </p:nvSpPr>
        <p:spPr>
          <a:xfrm>
            <a:off x="864157" y="749869"/>
            <a:ext cx="7280934" cy="739881"/>
          </a:xfrm>
        </p:spPr>
        <p:txBody>
          <a:bodyPr vert="horz" lIns="91440" tIns="45720" rIns="91440" bIns="45720" rtlCol="0" anchor="b">
            <a:normAutofit/>
          </a:bodyPr>
          <a:lstStyle/>
          <a:p>
            <a:pPr>
              <a:lnSpc>
                <a:spcPct val="90000"/>
              </a:lnSpc>
            </a:pPr>
            <a:r>
              <a:rPr lang="en-US" sz="3100" dirty="0"/>
              <a:t>EYFS Staff</a:t>
            </a:r>
          </a:p>
        </p:txBody>
      </p:sp>
      <p:pic>
        <p:nvPicPr>
          <p:cNvPr id="2052" name="Picture 4">
            <a:extLst>
              <a:ext uri="{FF2B5EF4-FFF2-40B4-BE49-F238E27FC236}">
                <a16:creationId xmlns:a16="http://schemas.microsoft.com/office/drawing/2014/main" id="{CF07D803-391D-7F2F-3DCE-6172E0AF28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18784" y="1650355"/>
            <a:ext cx="2132931" cy="21329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1BF426A-BA0E-9989-8761-9EE3A64475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34910" y="1674727"/>
            <a:ext cx="2132931" cy="21329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2B0335F-6B2C-8F9D-29EB-F8856D6AB9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2658" y="1631014"/>
            <a:ext cx="2132931" cy="21329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B47CA7-D8CE-4AF8-E47E-F6AED2B56603}"/>
              </a:ext>
            </a:extLst>
          </p:cNvPr>
          <p:cNvSpPr txBox="1"/>
          <p:nvPr/>
        </p:nvSpPr>
        <p:spPr>
          <a:xfrm>
            <a:off x="1114196" y="3959536"/>
            <a:ext cx="1988840" cy="2031325"/>
          </a:xfrm>
          <a:prstGeom prst="rect">
            <a:avLst/>
          </a:prstGeom>
          <a:noFill/>
        </p:spPr>
        <p:txBody>
          <a:bodyPr wrap="square" rtlCol="0">
            <a:spAutoFit/>
          </a:bodyPr>
          <a:lstStyle/>
          <a:p>
            <a:pPr algn="ctr"/>
            <a:r>
              <a:rPr lang="en-GB" dirty="0"/>
              <a:t>Mrs Kelly Yeo</a:t>
            </a:r>
          </a:p>
          <a:p>
            <a:pPr algn="ctr"/>
            <a:r>
              <a:rPr lang="en-GB" dirty="0"/>
              <a:t>EYFS &amp; KS1 Lead</a:t>
            </a:r>
          </a:p>
          <a:p>
            <a:pPr algn="ctr"/>
            <a:r>
              <a:rPr lang="en-GB" dirty="0"/>
              <a:t>Phonics &amp; Early Reading Lead</a:t>
            </a:r>
          </a:p>
          <a:p>
            <a:pPr algn="ctr"/>
            <a:r>
              <a:rPr lang="en-GB" dirty="0"/>
              <a:t>PE Lead</a:t>
            </a:r>
          </a:p>
          <a:p>
            <a:pPr algn="ctr"/>
            <a:r>
              <a:rPr lang="en-GB" dirty="0"/>
              <a:t>PSHE Lead</a:t>
            </a:r>
          </a:p>
        </p:txBody>
      </p:sp>
      <p:sp>
        <p:nvSpPr>
          <p:cNvPr id="4" name="TextBox 3">
            <a:extLst>
              <a:ext uri="{FF2B5EF4-FFF2-40B4-BE49-F238E27FC236}">
                <a16:creationId xmlns:a16="http://schemas.microsoft.com/office/drawing/2014/main" id="{A9F385C4-90BF-0D7C-48CD-FD5102FA98A4}"/>
              </a:ext>
            </a:extLst>
          </p:cNvPr>
          <p:cNvSpPr txBox="1"/>
          <p:nvPr/>
        </p:nvSpPr>
        <p:spPr>
          <a:xfrm>
            <a:off x="6111553" y="3961684"/>
            <a:ext cx="2132930" cy="646331"/>
          </a:xfrm>
          <a:prstGeom prst="rect">
            <a:avLst/>
          </a:prstGeom>
          <a:noFill/>
        </p:spPr>
        <p:txBody>
          <a:bodyPr wrap="square" rtlCol="0">
            <a:spAutoFit/>
          </a:bodyPr>
          <a:lstStyle/>
          <a:p>
            <a:pPr algn="ctr"/>
            <a:r>
              <a:rPr lang="en-GB" dirty="0"/>
              <a:t>Miss Tara Ashton</a:t>
            </a:r>
          </a:p>
          <a:p>
            <a:pPr algn="ctr"/>
            <a:r>
              <a:rPr lang="en-GB" dirty="0"/>
              <a:t>Preschool Leader</a:t>
            </a:r>
          </a:p>
        </p:txBody>
      </p:sp>
      <p:sp>
        <p:nvSpPr>
          <p:cNvPr id="5" name="TextBox 4">
            <a:extLst>
              <a:ext uri="{FF2B5EF4-FFF2-40B4-BE49-F238E27FC236}">
                <a16:creationId xmlns:a16="http://schemas.microsoft.com/office/drawing/2014/main" id="{2EC72D73-11D2-EE4B-88BC-744635610FB3}"/>
              </a:ext>
            </a:extLst>
          </p:cNvPr>
          <p:cNvSpPr txBox="1"/>
          <p:nvPr/>
        </p:nvSpPr>
        <p:spPr>
          <a:xfrm>
            <a:off x="3505949" y="3957858"/>
            <a:ext cx="2185247" cy="646331"/>
          </a:xfrm>
          <a:prstGeom prst="rect">
            <a:avLst/>
          </a:prstGeom>
          <a:noFill/>
        </p:spPr>
        <p:txBody>
          <a:bodyPr wrap="square" rtlCol="0">
            <a:spAutoFit/>
          </a:bodyPr>
          <a:lstStyle/>
          <a:p>
            <a:pPr algn="ctr"/>
            <a:r>
              <a:rPr lang="en-GB" dirty="0"/>
              <a:t>Mrs Barbara Sutton</a:t>
            </a:r>
          </a:p>
          <a:p>
            <a:pPr algn="ctr"/>
            <a:r>
              <a:rPr lang="en-GB" dirty="0"/>
              <a:t>HLTA</a:t>
            </a:r>
          </a:p>
        </p:txBody>
      </p:sp>
    </p:spTree>
    <p:extLst>
      <p:ext uri="{BB962C8B-B14F-4D97-AF65-F5344CB8AC3E}">
        <p14:creationId xmlns:p14="http://schemas.microsoft.com/office/powerpoint/2010/main" val="1327743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04FD-3766-9761-5F03-28566CDD82AC}"/>
              </a:ext>
            </a:extLst>
          </p:cNvPr>
          <p:cNvSpPr>
            <a:spLocks noGrp="1"/>
          </p:cNvSpPr>
          <p:nvPr>
            <p:ph type="title"/>
          </p:nvPr>
        </p:nvSpPr>
        <p:spPr/>
        <p:txBody>
          <a:bodyPr/>
          <a:lstStyle/>
          <a:p>
            <a:r>
              <a:rPr lang="en-GB" dirty="0"/>
              <a:t>What Next…</a:t>
            </a:r>
          </a:p>
        </p:txBody>
      </p:sp>
      <p:sp>
        <p:nvSpPr>
          <p:cNvPr id="3" name="Content Placeholder 2">
            <a:extLst>
              <a:ext uri="{FF2B5EF4-FFF2-40B4-BE49-F238E27FC236}">
                <a16:creationId xmlns:a16="http://schemas.microsoft.com/office/drawing/2014/main" id="{DE409F07-76D3-63C2-ACDA-752709E545BD}"/>
              </a:ext>
            </a:extLst>
          </p:cNvPr>
          <p:cNvSpPr>
            <a:spLocks noGrp="1"/>
          </p:cNvSpPr>
          <p:nvPr>
            <p:ph idx="1"/>
          </p:nvPr>
        </p:nvSpPr>
        <p:spPr/>
        <p:txBody>
          <a:bodyPr/>
          <a:lstStyle/>
          <a:p>
            <a:r>
              <a:rPr lang="en-GB" dirty="0"/>
              <a:t>Complete all paperwork before the end of term</a:t>
            </a:r>
          </a:p>
          <a:p>
            <a:r>
              <a:rPr lang="en-GB" dirty="0"/>
              <a:t>Start date Wednesday 6</a:t>
            </a:r>
            <a:r>
              <a:rPr lang="en-GB" baseline="30000" dirty="0"/>
              <a:t>th</a:t>
            </a:r>
            <a:r>
              <a:rPr lang="en-GB" dirty="0"/>
              <a:t> September at 8.40</a:t>
            </a:r>
          </a:p>
          <a:p>
            <a:endParaRPr lang="en-GB" dirty="0"/>
          </a:p>
        </p:txBody>
      </p:sp>
    </p:spTree>
    <p:extLst>
      <p:ext uri="{BB962C8B-B14F-4D97-AF65-F5344CB8AC3E}">
        <p14:creationId xmlns:p14="http://schemas.microsoft.com/office/powerpoint/2010/main" val="64369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chemeClr val="tx2"/>
                </a:solidFill>
              </a:rPr>
              <a:t>The purpose of our meeting is :</a:t>
            </a:r>
          </a:p>
        </p:txBody>
      </p:sp>
      <p:sp>
        <p:nvSpPr>
          <p:cNvPr id="3" name="Content Placeholder 2"/>
          <p:cNvSpPr>
            <a:spLocks noGrp="1"/>
          </p:cNvSpPr>
          <p:nvPr>
            <p:ph idx="1"/>
          </p:nvPr>
        </p:nvSpPr>
        <p:spPr/>
        <p:txBody>
          <a:bodyPr>
            <a:normAutofit lnSpcReduction="10000"/>
          </a:bodyPr>
          <a:lstStyle/>
          <a:p>
            <a:r>
              <a:rPr lang="en-GB" altLang="en-US" sz="2800" dirty="0">
                <a:solidFill>
                  <a:schemeClr val="tx2"/>
                </a:solidFill>
                <a:latin typeface="Arial" panose="020B0604020202020204" pitchFamily="34" charset="0"/>
                <a:cs typeface="Arial" panose="020B0604020202020204" pitchFamily="34" charset="0"/>
              </a:rPr>
              <a:t>To help you to understand the curriculum we will be teaching in the reception class</a:t>
            </a:r>
          </a:p>
          <a:p>
            <a:r>
              <a:rPr lang="en-GB" altLang="en-US" sz="2800" dirty="0">
                <a:solidFill>
                  <a:schemeClr val="tx2"/>
                </a:solidFill>
                <a:latin typeface="Arial" panose="020B0604020202020204" pitchFamily="34" charset="0"/>
                <a:cs typeface="Arial" panose="020B0604020202020204" pitchFamily="34" charset="0"/>
              </a:rPr>
              <a:t>To understand the different ways in which we teach and your child will learn</a:t>
            </a:r>
          </a:p>
          <a:p>
            <a:r>
              <a:rPr lang="en-GB" altLang="en-US" sz="2800" dirty="0">
                <a:solidFill>
                  <a:schemeClr val="tx2"/>
                </a:solidFill>
                <a:latin typeface="Arial" panose="020B0604020202020204" pitchFamily="34" charset="0"/>
                <a:cs typeface="Arial" panose="020B0604020202020204" pitchFamily="34" charset="0"/>
              </a:rPr>
              <a:t>To identify the key ways in which you can help your child at home and in school</a:t>
            </a:r>
          </a:p>
          <a:p>
            <a:pPr marL="0" indent="0">
              <a:buNone/>
            </a:pPr>
            <a:endParaRPr lang="en-GB" altLang="en-US"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55303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chemeClr val="tx2"/>
                </a:solidFill>
              </a:rPr>
              <a:t>What is the Early Years Foundation Stage?</a:t>
            </a:r>
          </a:p>
        </p:txBody>
      </p:sp>
      <p:sp>
        <p:nvSpPr>
          <p:cNvPr id="3" name="Content Placeholder 2"/>
          <p:cNvSpPr>
            <a:spLocks noGrp="1"/>
          </p:cNvSpPr>
          <p:nvPr>
            <p:ph idx="1"/>
          </p:nvPr>
        </p:nvSpPr>
        <p:spPr/>
        <p:txBody>
          <a:bodyPr>
            <a:normAutofit fontScale="92500" lnSpcReduction="10000"/>
          </a:bodyPr>
          <a:lstStyle/>
          <a:p>
            <a:r>
              <a:rPr lang="en-GB" altLang="en-US" sz="2800" dirty="0">
                <a:solidFill>
                  <a:schemeClr val="tx2"/>
                </a:solidFill>
                <a:latin typeface="Arial" panose="020B0604020202020204" pitchFamily="34" charset="0"/>
                <a:cs typeface="Arial" panose="020B0604020202020204" pitchFamily="34" charset="0"/>
              </a:rPr>
              <a:t>The Early Years Foundation Stage (EYFS) is the stage of education for children from birth to the end of the Reception year</a:t>
            </a:r>
          </a:p>
          <a:p>
            <a:r>
              <a:rPr lang="en-US" altLang="en-US" sz="2800" dirty="0">
                <a:solidFill>
                  <a:schemeClr val="tx2"/>
                </a:solidFill>
                <a:latin typeface="Arial" panose="020B0604020202020204" pitchFamily="34" charset="0"/>
                <a:cs typeface="Arial" panose="020B0604020202020204" pitchFamily="34" charset="0"/>
              </a:rPr>
              <a:t>It is based on the recognition that children learn best through play and active learning</a:t>
            </a:r>
          </a:p>
          <a:p>
            <a:r>
              <a:rPr lang="en-US" altLang="en-US" sz="2800" dirty="0">
                <a:solidFill>
                  <a:schemeClr val="tx2"/>
                </a:solidFill>
                <a:latin typeface="Arial" panose="020B0604020202020204" pitchFamily="34" charset="0"/>
                <a:cs typeface="Arial" panose="020B0604020202020204" pitchFamily="34" charset="0"/>
              </a:rPr>
              <a:t>It is the same curriculum as in pre-reception settings</a:t>
            </a:r>
          </a:p>
          <a:p>
            <a:pPr marL="0" indent="0">
              <a:buNone/>
            </a:pPr>
            <a:endParaRPr lang="en-US" altLang="en-US" sz="2800" dirty="0">
              <a:solidFill>
                <a:schemeClr val="tx2"/>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3569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08080"/>
            <a:ext cx="6347713" cy="1320800"/>
          </a:xfrm>
        </p:spPr>
        <p:txBody>
          <a:bodyPr>
            <a:normAutofit fontScale="90000"/>
          </a:bodyPr>
          <a:lstStyle/>
          <a:p>
            <a:pPr algn="ctr"/>
            <a:r>
              <a:rPr lang="en-GB" sz="3600" dirty="0">
                <a:solidFill>
                  <a:schemeClr val="tx1"/>
                </a:solidFill>
              </a:rPr>
              <a:t>There are seven areas of learning and  development:</a:t>
            </a:r>
            <a:br>
              <a:rPr lang="en-GB" b="1" dirty="0">
                <a:solidFill>
                  <a:srgbClr val="004090"/>
                </a:solidFill>
              </a:rPr>
            </a:br>
            <a:endParaRPr lang="en-GB" dirty="0"/>
          </a:p>
        </p:txBody>
      </p:sp>
      <p:sp>
        <p:nvSpPr>
          <p:cNvPr id="3" name="Content Placeholder 2"/>
          <p:cNvSpPr>
            <a:spLocks noGrp="1"/>
          </p:cNvSpPr>
          <p:nvPr>
            <p:ph idx="1"/>
          </p:nvPr>
        </p:nvSpPr>
        <p:spPr>
          <a:xfrm>
            <a:off x="457200" y="1624012"/>
            <a:ext cx="8229600" cy="4525963"/>
          </a:xfrm>
        </p:spPr>
        <p:txBody>
          <a:bodyPr>
            <a:normAutofit fontScale="70000" lnSpcReduction="20000"/>
          </a:bodyPr>
          <a:lstStyle/>
          <a:p>
            <a:pPr indent="0">
              <a:buNone/>
            </a:pPr>
            <a:r>
              <a:rPr lang="en-GB" sz="2800" dirty="0">
                <a:solidFill>
                  <a:schemeClr val="tx1"/>
                </a:solidFill>
              </a:rPr>
              <a:t>Prime areas</a:t>
            </a:r>
          </a:p>
          <a:p>
            <a:pPr marL="1257300" lvl="2" indent="-457200"/>
            <a:r>
              <a:rPr lang="en-GB" sz="2800" dirty="0">
                <a:solidFill>
                  <a:schemeClr val="tx1"/>
                </a:solidFill>
              </a:rPr>
              <a:t>Communication and Language</a:t>
            </a:r>
          </a:p>
          <a:p>
            <a:pPr marL="1257300" lvl="2" indent="-457200"/>
            <a:r>
              <a:rPr lang="en-GB" sz="2800" dirty="0">
                <a:solidFill>
                  <a:schemeClr val="tx1"/>
                </a:solidFill>
              </a:rPr>
              <a:t>Personal Social and Emotional development</a:t>
            </a:r>
          </a:p>
          <a:p>
            <a:pPr marL="1257300" lvl="2" indent="-457200"/>
            <a:r>
              <a:rPr lang="en-GB" sz="2800" dirty="0">
                <a:solidFill>
                  <a:schemeClr val="tx1"/>
                </a:solidFill>
              </a:rPr>
              <a:t>Physical Development</a:t>
            </a:r>
          </a:p>
          <a:p>
            <a:pPr marL="400050" lvl="1" indent="0">
              <a:buNone/>
            </a:pPr>
            <a:endParaRPr lang="en-GB" dirty="0">
              <a:solidFill>
                <a:schemeClr val="tx1"/>
              </a:solidFill>
            </a:endParaRPr>
          </a:p>
          <a:p>
            <a:pPr marL="400050" lvl="1" indent="0">
              <a:buNone/>
            </a:pPr>
            <a:r>
              <a:rPr lang="en-GB" dirty="0">
                <a:solidFill>
                  <a:schemeClr val="tx1"/>
                </a:solidFill>
              </a:rPr>
              <a:t>Specific Areas </a:t>
            </a:r>
          </a:p>
          <a:p>
            <a:pPr marL="1257300" lvl="2" indent="-457200"/>
            <a:r>
              <a:rPr lang="en-GB" sz="2800" dirty="0">
                <a:solidFill>
                  <a:schemeClr val="tx1"/>
                </a:solidFill>
              </a:rPr>
              <a:t>Literacy</a:t>
            </a:r>
          </a:p>
          <a:p>
            <a:pPr marL="1257300" lvl="2" indent="-457200"/>
            <a:r>
              <a:rPr lang="en-GB" sz="2800" dirty="0">
                <a:solidFill>
                  <a:schemeClr val="tx1"/>
                </a:solidFill>
              </a:rPr>
              <a:t>Mathematics </a:t>
            </a:r>
          </a:p>
          <a:p>
            <a:pPr marL="1257300" lvl="2" indent="-457200"/>
            <a:r>
              <a:rPr lang="en-GB" sz="2800" dirty="0">
                <a:solidFill>
                  <a:schemeClr val="tx1"/>
                </a:solidFill>
              </a:rPr>
              <a:t>Understanding the World </a:t>
            </a:r>
          </a:p>
          <a:p>
            <a:pPr marL="1257300" lvl="2" indent="-457200"/>
            <a:r>
              <a:rPr lang="en-GB" sz="2800" dirty="0">
                <a:solidFill>
                  <a:schemeClr val="tx1"/>
                </a:solidFill>
              </a:rPr>
              <a:t>Expressive Arts and Design</a:t>
            </a:r>
          </a:p>
          <a:p>
            <a:pPr marL="800100" lvl="2" indent="0">
              <a:buNone/>
            </a:pPr>
            <a:endParaRPr lang="en-GB" sz="2800" dirty="0">
              <a:solidFill>
                <a:schemeClr val="tx1"/>
              </a:solidFill>
            </a:endParaRPr>
          </a:p>
          <a:p>
            <a:pPr marL="800100" lvl="2" indent="0">
              <a:buNone/>
            </a:pPr>
            <a:r>
              <a:rPr lang="en-GB" sz="2800" dirty="0">
                <a:solidFill>
                  <a:schemeClr val="tx1"/>
                </a:solidFill>
              </a:rPr>
              <a:t>There are 17 Early Learning Goals against which each child is assessed at the end of the reception year</a:t>
            </a:r>
          </a:p>
          <a:p>
            <a:pPr marL="800100" lvl="2" indent="0">
              <a:buNone/>
            </a:pPr>
            <a:endParaRPr lang="en-GB" sz="2000" dirty="0">
              <a:solidFill>
                <a:srgbClr val="004090"/>
              </a:solidFill>
            </a:endParaRPr>
          </a:p>
        </p:txBody>
      </p:sp>
    </p:spTree>
    <p:extLst>
      <p:ext uri="{BB962C8B-B14F-4D97-AF65-F5344CB8AC3E}">
        <p14:creationId xmlns:p14="http://schemas.microsoft.com/office/powerpoint/2010/main" val="191475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200" dirty="0">
                <a:solidFill>
                  <a:schemeClr val="tx2"/>
                </a:solidFill>
              </a:rPr>
              <a:t>There are also three characteristics of effective teaching and learning</a:t>
            </a:r>
          </a:p>
        </p:txBody>
      </p:sp>
      <p:sp>
        <p:nvSpPr>
          <p:cNvPr id="3" name="Content Placeholder 2"/>
          <p:cNvSpPr>
            <a:spLocks noGrp="1"/>
          </p:cNvSpPr>
          <p:nvPr>
            <p:ph idx="1"/>
          </p:nvPr>
        </p:nvSpPr>
        <p:spPr/>
        <p:txBody>
          <a:bodyPr>
            <a:normAutofit/>
          </a:bodyPr>
          <a:lstStyle/>
          <a:p>
            <a:r>
              <a:rPr lang="en-GB" dirty="0">
                <a:solidFill>
                  <a:schemeClr val="tx2"/>
                </a:solidFill>
              </a:rPr>
              <a:t>Playing and exploring</a:t>
            </a:r>
          </a:p>
          <a:p>
            <a:endParaRPr lang="en-GB" dirty="0">
              <a:solidFill>
                <a:schemeClr val="tx2"/>
              </a:solidFill>
            </a:endParaRPr>
          </a:p>
          <a:p>
            <a:r>
              <a:rPr lang="en-GB" dirty="0">
                <a:solidFill>
                  <a:schemeClr val="tx2"/>
                </a:solidFill>
              </a:rPr>
              <a:t>Active learning</a:t>
            </a:r>
          </a:p>
          <a:p>
            <a:endParaRPr lang="en-GB" dirty="0">
              <a:solidFill>
                <a:schemeClr val="tx2"/>
              </a:solidFill>
            </a:endParaRPr>
          </a:p>
          <a:p>
            <a:r>
              <a:rPr lang="en-GB" dirty="0">
                <a:solidFill>
                  <a:schemeClr val="tx2"/>
                </a:solidFill>
              </a:rPr>
              <a:t>Creating and thinking critically</a:t>
            </a:r>
          </a:p>
          <a:p>
            <a:endParaRPr lang="en-GB" dirty="0">
              <a:solidFill>
                <a:schemeClr val="tx2"/>
              </a:solidFill>
            </a:endParaRPr>
          </a:p>
          <a:p>
            <a:pPr marL="0" indent="0">
              <a:buNone/>
            </a:pPr>
            <a:r>
              <a:rPr lang="en-GB" dirty="0">
                <a:solidFill>
                  <a:schemeClr val="tx2"/>
                </a:solidFill>
              </a:rPr>
              <a:t>These tell us about </a:t>
            </a:r>
            <a:r>
              <a:rPr lang="en-GB" i="1" dirty="0">
                <a:solidFill>
                  <a:schemeClr val="tx2"/>
                </a:solidFill>
              </a:rPr>
              <a:t>how </a:t>
            </a:r>
            <a:r>
              <a:rPr lang="en-GB" dirty="0">
                <a:solidFill>
                  <a:schemeClr val="tx2"/>
                </a:solidFill>
              </a:rPr>
              <a:t>each child learns not </a:t>
            </a:r>
            <a:r>
              <a:rPr lang="en-GB" i="1" dirty="0">
                <a:solidFill>
                  <a:schemeClr val="tx2"/>
                </a:solidFill>
              </a:rPr>
              <a:t>what</a:t>
            </a:r>
            <a:r>
              <a:rPr lang="en-GB" dirty="0">
                <a:solidFill>
                  <a:schemeClr val="tx2"/>
                </a:solidFill>
              </a:rPr>
              <a:t> they are learning</a:t>
            </a:r>
          </a:p>
        </p:txBody>
      </p:sp>
    </p:spTree>
    <p:extLst>
      <p:ext uri="{BB962C8B-B14F-4D97-AF65-F5344CB8AC3E}">
        <p14:creationId xmlns:p14="http://schemas.microsoft.com/office/powerpoint/2010/main" val="294374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Play in the Early Years</a:t>
            </a:r>
          </a:p>
        </p:txBody>
      </p:sp>
      <p:sp>
        <p:nvSpPr>
          <p:cNvPr id="3" name="Content Placeholder 2"/>
          <p:cNvSpPr>
            <a:spLocks noGrp="1"/>
          </p:cNvSpPr>
          <p:nvPr>
            <p:ph idx="1"/>
          </p:nvPr>
        </p:nvSpPr>
        <p:spPr>
          <a:xfrm>
            <a:off x="457200" y="1052736"/>
            <a:ext cx="6347713" cy="4525963"/>
          </a:xfrm>
        </p:spPr>
        <p:txBody>
          <a:bodyPr/>
          <a:lstStyle/>
          <a:p>
            <a:endParaRPr lang="en-GB" dirty="0"/>
          </a:p>
          <a:p>
            <a:pPr marL="0" indent="0">
              <a:buNone/>
            </a:pPr>
            <a:r>
              <a:rPr lang="en-GB" dirty="0">
                <a:solidFill>
                  <a:schemeClr val="tx2"/>
                </a:solidFill>
              </a:rPr>
              <a:t>Play is essential for children’s development, building their confidence as they learn to explore, relate to others, set their own goals and solve problems. Children learn by leading their own play, and by taking part in play which is guided by adults.</a:t>
            </a:r>
          </a:p>
          <a:p>
            <a:endParaRPr lang="en-GB" dirty="0"/>
          </a:p>
        </p:txBody>
      </p:sp>
    </p:spTree>
    <p:extLst>
      <p:ext uri="{BB962C8B-B14F-4D97-AF65-F5344CB8AC3E}">
        <p14:creationId xmlns:p14="http://schemas.microsoft.com/office/powerpoint/2010/main" val="54605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8480-6BC5-D03A-62F9-CA7EA3598FB0}"/>
              </a:ext>
            </a:extLst>
          </p:cNvPr>
          <p:cNvSpPr>
            <a:spLocks noGrp="1"/>
          </p:cNvSpPr>
          <p:nvPr>
            <p:ph type="title"/>
          </p:nvPr>
        </p:nvSpPr>
        <p:spPr>
          <a:xfrm>
            <a:off x="457200" y="274638"/>
            <a:ext cx="6995120" cy="3154362"/>
          </a:xfrm>
        </p:spPr>
        <p:txBody>
          <a:bodyPr>
            <a:normAutofit/>
          </a:bodyPr>
          <a:lstStyle/>
          <a:p>
            <a:pPr algn="ctr"/>
            <a:r>
              <a:rPr lang="en-GB" dirty="0"/>
              <a:t>All this learning takes place…</a:t>
            </a:r>
            <a:br>
              <a:rPr lang="en-GB" dirty="0"/>
            </a:br>
            <a:r>
              <a:rPr lang="en-GB" dirty="0">
                <a:solidFill>
                  <a:srgbClr val="00B050"/>
                </a:solidFill>
              </a:rPr>
              <a:t>Indoors and Outdoors</a:t>
            </a:r>
            <a:br>
              <a:rPr lang="en-GB" dirty="0"/>
            </a:br>
            <a:r>
              <a:rPr lang="en-GB" dirty="0">
                <a:solidFill>
                  <a:srgbClr val="0070C0"/>
                </a:solidFill>
              </a:rPr>
              <a:t>No matter what the weather!</a:t>
            </a:r>
            <a:br>
              <a:rPr lang="en-GB" dirty="0"/>
            </a:br>
            <a:endParaRPr lang="en-GB" dirty="0"/>
          </a:p>
        </p:txBody>
      </p:sp>
      <p:pic>
        <p:nvPicPr>
          <p:cNvPr id="5" name="Content Placeholder 4" descr="A group of children in yellow vests looking at plants&#10;&#10;Description automatically generated">
            <a:extLst>
              <a:ext uri="{FF2B5EF4-FFF2-40B4-BE49-F238E27FC236}">
                <a16:creationId xmlns:a16="http://schemas.microsoft.com/office/drawing/2014/main" id="{57FA3C7E-49C9-C985-3D91-16D15C6BB87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6763" y="2152344"/>
            <a:ext cx="2647604" cy="1986742"/>
          </a:xfrm>
        </p:spPr>
      </p:pic>
      <p:pic>
        <p:nvPicPr>
          <p:cNvPr id="7" name="Picture 6" descr="A group of children playing with a water table&#10;&#10;Description automatically generated">
            <a:extLst>
              <a:ext uri="{FF2B5EF4-FFF2-40B4-BE49-F238E27FC236}">
                <a16:creationId xmlns:a16="http://schemas.microsoft.com/office/drawing/2014/main" id="{D6CFAE69-8528-0A87-47BB-09DAA8E77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86456">
            <a:off x="6047773" y="2907343"/>
            <a:ext cx="2657850" cy="1993388"/>
          </a:xfrm>
          <a:prstGeom prst="rect">
            <a:avLst/>
          </a:prstGeom>
        </p:spPr>
      </p:pic>
      <p:pic>
        <p:nvPicPr>
          <p:cNvPr id="11" name="Picture 10" descr="A group of children sitting at a table&#10;&#10;Description automatically generated">
            <a:extLst>
              <a:ext uri="{FF2B5EF4-FFF2-40B4-BE49-F238E27FC236}">
                <a16:creationId xmlns:a16="http://schemas.microsoft.com/office/drawing/2014/main" id="{DC4F6CAB-C9A5-258A-E018-94A74AAFCB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081" t="33200" r="8262" b="-1"/>
          <a:stretch/>
        </p:blipFill>
        <p:spPr>
          <a:xfrm rot="1481464">
            <a:off x="3551883" y="4606057"/>
            <a:ext cx="1902176" cy="1844824"/>
          </a:xfrm>
          <a:prstGeom prst="rect">
            <a:avLst/>
          </a:prstGeom>
        </p:spPr>
      </p:pic>
      <p:pic>
        <p:nvPicPr>
          <p:cNvPr id="13" name="Picture 12" descr="A child playing with a large screen&#10;&#10;Description automatically generated">
            <a:extLst>
              <a:ext uri="{FF2B5EF4-FFF2-40B4-BE49-F238E27FC236}">
                <a16:creationId xmlns:a16="http://schemas.microsoft.com/office/drawing/2014/main" id="{259E6E00-4540-D4EC-2392-92540B71B2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470" t="6601"/>
          <a:stretch/>
        </p:blipFill>
        <p:spPr>
          <a:xfrm rot="4558982">
            <a:off x="368982" y="3069235"/>
            <a:ext cx="2429304" cy="2139702"/>
          </a:xfrm>
          <a:prstGeom prst="rect">
            <a:avLst/>
          </a:prstGeom>
        </p:spPr>
      </p:pic>
    </p:spTree>
    <p:extLst>
      <p:ext uri="{BB962C8B-B14F-4D97-AF65-F5344CB8AC3E}">
        <p14:creationId xmlns:p14="http://schemas.microsoft.com/office/powerpoint/2010/main" val="312704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75184"/>
          </a:xfrm>
        </p:spPr>
        <p:txBody>
          <a:bodyPr/>
          <a:lstStyle/>
          <a:p>
            <a:pPr algn="ctr"/>
            <a:r>
              <a:rPr lang="en-GB" dirty="0"/>
              <a:t>EYFS Framework</a:t>
            </a:r>
          </a:p>
        </p:txBody>
      </p:sp>
      <p:sp>
        <p:nvSpPr>
          <p:cNvPr id="3" name="Content Placeholder 2"/>
          <p:cNvSpPr>
            <a:spLocks noGrp="1"/>
          </p:cNvSpPr>
          <p:nvPr>
            <p:ph idx="1"/>
          </p:nvPr>
        </p:nvSpPr>
        <p:spPr>
          <a:xfrm>
            <a:off x="609599" y="1484784"/>
            <a:ext cx="6347714" cy="4824536"/>
          </a:xfrm>
        </p:spPr>
        <p:txBody>
          <a:bodyPr>
            <a:normAutofit fontScale="92500"/>
          </a:bodyPr>
          <a:lstStyle/>
          <a:p>
            <a:r>
              <a:rPr lang="en-GB" sz="2800" dirty="0">
                <a:solidFill>
                  <a:schemeClr val="tx2"/>
                </a:solidFill>
              </a:rPr>
              <a:t>The curriculum gives us the opportunity to spend more time interacting and playing with the children</a:t>
            </a:r>
          </a:p>
          <a:p>
            <a:r>
              <a:rPr lang="en-GB" sz="2800" dirty="0">
                <a:solidFill>
                  <a:schemeClr val="tx2"/>
                </a:solidFill>
              </a:rPr>
              <a:t>This means that we will not be completing many written observations and putting them on Tapestry</a:t>
            </a:r>
          </a:p>
          <a:p>
            <a:r>
              <a:rPr lang="en-GB" sz="2800" dirty="0">
                <a:solidFill>
                  <a:schemeClr val="tx2"/>
                </a:solidFill>
              </a:rPr>
              <a:t>This does mean that we will know your children very well and be able to share observations verbally with you</a:t>
            </a:r>
          </a:p>
        </p:txBody>
      </p:sp>
    </p:spTree>
    <p:extLst>
      <p:ext uri="{BB962C8B-B14F-4D97-AF65-F5344CB8AC3E}">
        <p14:creationId xmlns:p14="http://schemas.microsoft.com/office/powerpoint/2010/main" val="3664617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083da476-be4d-4e08-8a0c-df0654bf169a" origin="userSelected">
  <element uid="55ac0661-1b5a-4fe3-8c30-e238cf4235b4" value=""/>
  <element uid="id_protective_marking_new_item_1" value=""/>
</sisl>
</file>

<file path=customXml/itemProps1.xml><?xml version="1.0" encoding="utf-8"?>
<ds:datastoreItem xmlns:ds="http://schemas.openxmlformats.org/officeDocument/2006/customXml" ds:itemID="{0DC8D836-54DD-474F-96B2-552AB2A3570A}">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Facet</Template>
  <TotalTime>6085</TotalTime>
  <Words>1358</Words>
  <Application>Microsoft Office PowerPoint</Application>
  <PresentationFormat>On-screen Show (4:3)</PresentationFormat>
  <Paragraphs>154</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Facet</vt:lpstr>
      <vt:lpstr> Parents Welcome  Meeting 2023</vt:lpstr>
      <vt:lpstr>EYFS Staff</vt:lpstr>
      <vt:lpstr>The purpose of our meeting is :</vt:lpstr>
      <vt:lpstr>What is the Early Years Foundation Stage?</vt:lpstr>
      <vt:lpstr>There are seven areas of learning and  development: </vt:lpstr>
      <vt:lpstr>There are also three characteristics of effective teaching and learning</vt:lpstr>
      <vt:lpstr>Play in the Early Years</vt:lpstr>
      <vt:lpstr>All this learning takes place… Indoors and Outdoors No matter what the weather! </vt:lpstr>
      <vt:lpstr>EYFS Framework</vt:lpstr>
      <vt:lpstr>Developing children’s language and vocabulary</vt:lpstr>
      <vt:lpstr>What can you do to help your child? </vt:lpstr>
      <vt:lpstr>A typical day in Reception</vt:lpstr>
      <vt:lpstr>Parents as Partners</vt:lpstr>
      <vt:lpstr>Healthy School</vt:lpstr>
      <vt:lpstr>PowerPoint Presentation</vt:lpstr>
      <vt:lpstr>School Uniform</vt:lpstr>
      <vt:lpstr>PowerPoint Presentation</vt:lpstr>
      <vt:lpstr>Bookbags </vt:lpstr>
      <vt:lpstr>Lateness and Absence</vt:lpstr>
      <vt:lpstr>What Next…</vt:lpstr>
    </vt:vector>
  </TitlesOfParts>
  <Company>Babcock Corporate Services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Parents Meeting</dc:title>
  <dc:creator>Robertson, Tamsin</dc:creator>
  <cp:lastModifiedBy>Kelly Yeo</cp:lastModifiedBy>
  <cp:revision>11</cp:revision>
  <dcterms:created xsi:type="dcterms:W3CDTF">2021-06-20T16:11:24Z</dcterms:created>
  <dcterms:modified xsi:type="dcterms:W3CDTF">2023-07-17T14:29:21Z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4e4a9365-c538-45c9-950a-15abcdd7707b</vt:lpwstr>
  </property>
  <property fmtid="{D5CDD505-2E9C-101B-9397-08002B2CF9AE}" pid="3" name="bjSaver">
    <vt:lpwstr>+++C7v2ck893RL2vJA+2wwKp5R9tfpnx</vt:lpwstr>
  </property>
  <property fmtid="{D5CDD505-2E9C-101B-9397-08002B2CF9AE}" pid="4" name="bjDocumentLabelXML">
    <vt:lpwstr>&lt;?xml version="1.0" encoding="us-ascii"?&gt;&lt;sisl xmlns:xsi="http://www.w3.org/2001/XMLSchema-instance" xmlns:xsd="http://www.w3.org/2001/XMLSchema" sislVersion="0" policy="083da476-be4d-4e08-8a0c-df0654bf169a" origin="userSelected" xmlns="http://www.boldonj</vt:lpwstr>
  </property>
  <property fmtid="{D5CDD505-2E9C-101B-9397-08002B2CF9AE}" pid="5" name="bjDocumentLabelXML-0">
    <vt:lpwstr>ames.com/2008/01/sie/internal/label"&gt;&lt;element uid="55ac0661-1b5a-4fe3-8c30-e238cf4235b4" value="" /&gt;&lt;element uid="id_protective_marking_new_item_1" value="" /&gt;&lt;/sisl&gt;</vt:lpwstr>
  </property>
  <property fmtid="{D5CDD505-2E9C-101B-9397-08002B2CF9AE}" pid="6" name="bjDocumentSecurityLabel">
    <vt:lpwstr> UNCLASSIFIED </vt:lpwstr>
  </property>
  <property fmtid="{D5CDD505-2E9C-101B-9397-08002B2CF9AE}" pid="7" name="Babcock_Classification">
    <vt:lpwstr>UNCLASSIFIED</vt:lpwstr>
  </property>
</Properties>
</file>